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10693400" cy="756285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62" userDrawn="1">
          <p15:clr>
            <a:srgbClr val="A4A3A4"/>
          </p15:clr>
        </p15:guide>
        <p15:guide id="2" pos="46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y Nugent" initials="LN" lastIdx="3" clrIdx="0">
    <p:extLst>
      <p:ext uri="{19B8F6BF-5375-455C-9EA6-DF929625EA0E}">
        <p15:presenceInfo xmlns:p15="http://schemas.microsoft.com/office/powerpoint/2012/main" userId="S-1-5-21-1023678320-177897421-930774774-285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75BF"/>
    <a:srgbClr val="3399FF"/>
    <a:srgbClr val="0066FF"/>
    <a:srgbClr val="55B4E6"/>
    <a:srgbClr val="DC5B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7" autoAdjust="0"/>
    <p:restoredTop sz="77215" autoAdjust="0"/>
  </p:normalViewPr>
  <p:slideViewPr>
    <p:cSldViewPr>
      <p:cViewPr varScale="1">
        <p:scale>
          <a:sx n="82" d="100"/>
          <a:sy n="82" d="100"/>
        </p:scale>
        <p:origin x="1674" y="96"/>
      </p:cViewPr>
      <p:guideLst>
        <p:guide orient="horz" pos="2862"/>
        <p:guide pos="461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278313" cy="340924"/>
          </a:xfrm>
          <a:prstGeom prst="rect">
            <a:avLst/>
          </a:prstGeom>
        </p:spPr>
        <p:txBody>
          <a:bodyPr vert="horz" lIns="90800" tIns="45400" rIns="90800" bIns="45400" rtlCol="0"/>
          <a:lstStyle>
            <a:lvl1pPr algn="l">
              <a:defRPr sz="1200"/>
            </a:lvl1pPr>
          </a:lstStyle>
          <a:p>
            <a:endParaRPr lang="en-IE" dirty="0"/>
          </a:p>
        </p:txBody>
      </p:sp>
      <p:sp>
        <p:nvSpPr>
          <p:cNvPr id="3" name="Date Placeholder 2"/>
          <p:cNvSpPr>
            <a:spLocks noGrp="1"/>
          </p:cNvSpPr>
          <p:nvPr>
            <p:ph type="dt" idx="1"/>
          </p:nvPr>
        </p:nvSpPr>
        <p:spPr>
          <a:xfrm>
            <a:off x="5592763" y="2"/>
            <a:ext cx="4278312" cy="340924"/>
          </a:xfrm>
          <a:prstGeom prst="rect">
            <a:avLst/>
          </a:prstGeom>
        </p:spPr>
        <p:txBody>
          <a:bodyPr vert="horz" lIns="90800" tIns="45400" rIns="90800" bIns="45400" rtlCol="0"/>
          <a:lstStyle>
            <a:lvl1pPr algn="r">
              <a:defRPr sz="1200"/>
            </a:lvl1pPr>
          </a:lstStyle>
          <a:p>
            <a:fld id="{18185387-DC69-403C-AC98-7E91A74CDD09}" type="datetimeFigureOut">
              <a:rPr lang="en-IE" smtClean="0"/>
              <a:t>18/11/2020</a:t>
            </a:fld>
            <a:endParaRPr lang="en-IE" dirty="0"/>
          </a:p>
        </p:txBody>
      </p:sp>
      <p:sp>
        <p:nvSpPr>
          <p:cNvPr id="4" name="Slide Image Placeholder 3"/>
          <p:cNvSpPr>
            <a:spLocks noGrp="1" noRot="1" noChangeAspect="1"/>
          </p:cNvSpPr>
          <p:nvPr>
            <p:ph type="sldImg" idx="2"/>
          </p:nvPr>
        </p:nvSpPr>
        <p:spPr>
          <a:xfrm>
            <a:off x="3316288" y="850900"/>
            <a:ext cx="3240087" cy="2292350"/>
          </a:xfrm>
          <a:prstGeom prst="rect">
            <a:avLst/>
          </a:prstGeom>
          <a:noFill/>
          <a:ln w="12700">
            <a:solidFill>
              <a:prstClr val="black"/>
            </a:solidFill>
          </a:ln>
        </p:spPr>
        <p:txBody>
          <a:bodyPr vert="horz" lIns="90800" tIns="45400" rIns="90800" bIns="45400" rtlCol="0" anchor="ctr"/>
          <a:lstStyle/>
          <a:p>
            <a:endParaRPr lang="en-IE" dirty="0"/>
          </a:p>
        </p:txBody>
      </p:sp>
      <p:sp>
        <p:nvSpPr>
          <p:cNvPr id="5" name="Notes Placeholder 4"/>
          <p:cNvSpPr>
            <a:spLocks noGrp="1"/>
          </p:cNvSpPr>
          <p:nvPr>
            <p:ph type="body" sz="quarter" idx="3"/>
          </p:nvPr>
        </p:nvSpPr>
        <p:spPr>
          <a:xfrm>
            <a:off x="987427" y="3271591"/>
            <a:ext cx="7897813" cy="2676174"/>
          </a:xfrm>
          <a:prstGeom prst="rect">
            <a:avLst/>
          </a:prstGeom>
        </p:spPr>
        <p:txBody>
          <a:bodyPr vert="horz" lIns="90800" tIns="45400" rIns="90800" bIns="4540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3" y="6456753"/>
            <a:ext cx="4278313" cy="340924"/>
          </a:xfrm>
          <a:prstGeom prst="rect">
            <a:avLst/>
          </a:prstGeom>
        </p:spPr>
        <p:txBody>
          <a:bodyPr vert="horz" lIns="90800" tIns="45400" rIns="90800" bIns="45400" rtlCol="0" anchor="b"/>
          <a:lstStyle>
            <a:lvl1pPr algn="l">
              <a:defRPr sz="1200"/>
            </a:lvl1pPr>
          </a:lstStyle>
          <a:p>
            <a:endParaRPr lang="en-IE" dirty="0"/>
          </a:p>
        </p:txBody>
      </p:sp>
      <p:sp>
        <p:nvSpPr>
          <p:cNvPr id="7" name="Slide Number Placeholder 6"/>
          <p:cNvSpPr>
            <a:spLocks noGrp="1"/>
          </p:cNvSpPr>
          <p:nvPr>
            <p:ph type="sldNum" sz="quarter" idx="5"/>
          </p:nvPr>
        </p:nvSpPr>
        <p:spPr>
          <a:xfrm>
            <a:off x="5592763" y="6456753"/>
            <a:ext cx="4278312" cy="340924"/>
          </a:xfrm>
          <a:prstGeom prst="rect">
            <a:avLst/>
          </a:prstGeom>
        </p:spPr>
        <p:txBody>
          <a:bodyPr vert="horz" lIns="90800" tIns="45400" rIns="90800" bIns="45400" rtlCol="0" anchor="b"/>
          <a:lstStyle>
            <a:lvl1pPr algn="r">
              <a:defRPr sz="1200"/>
            </a:lvl1pPr>
          </a:lstStyle>
          <a:p>
            <a:fld id="{C54C0BB0-5405-4905-A1ED-D179D7EE7F65}" type="slidenum">
              <a:rPr lang="en-IE" smtClean="0"/>
              <a:t>‹#›</a:t>
            </a:fld>
            <a:endParaRPr lang="en-IE" dirty="0"/>
          </a:p>
        </p:txBody>
      </p:sp>
    </p:spTree>
    <p:extLst>
      <p:ext uri="{BB962C8B-B14F-4D97-AF65-F5344CB8AC3E}">
        <p14:creationId xmlns:p14="http://schemas.microsoft.com/office/powerpoint/2010/main" val="38462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54C0BB0-5405-4905-A1ED-D179D7EE7F65}" type="slidenum">
              <a:rPr lang="en-IE" smtClean="0"/>
              <a:t>1</a:t>
            </a:fld>
            <a:endParaRPr lang="en-IE" dirty="0"/>
          </a:p>
        </p:txBody>
      </p:sp>
    </p:spTree>
    <p:extLst>
      <p:ext uri="{BB962C8B-B14F-4D97-AF65-F5344CB8AC3E}">
        <p14:creationId xmlns:p14="http://schemas.microsoft.com/office/powerpoint/2010/main" val="35503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54C0BB0-5405-4905-A1ED-D179D7EE7F65}" type="slidenum">
              <a:rPr lang="en-IE" smtClean="0"/>
              <a:t>2</a:t>
            </a:fld>
            <a:endParaRPr lang="en-IE" dirty="0"/>
          </a:p>
        </p:txBody>
      </p:sp>
    </p:spTree>
    <p:extLst>
      <p:ext uri="{BB962C8B-B14F-4D97-AF65-F5344CB8AC3E}">
        <p14:creationId xmlns:p14="http://schemas.microsoft.com/office/powerpoint/2010/main" val="2896969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endingLove@tuh.ie" TargetMode="External"/><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hpsc.ie/a-z/respiratory/coronavirus/novelcoronavirus/guidance/selfisolationathome/"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Picture 24"/>
          <p:cNvPicPr/>
          <p:nvPr/>
        </p:nvPicPr>
        <p:blipFill>
          <a:blip r:embed="rId3" cstate="print">
            <a:extLst>
              <a:ext uri="{28A0092B-C50C-407E-A947-70E740481C1C}">
                <a14:useLocalDpi xmlns:a14="http://schemas.microsoft.com/office/drawing/2010/main" val="0"/>
              </a:ext>
            </a:extLst>
          </a:blip>
          <a:stretch>
            <a:fillRect/>
          </a:stretch>
        </p:blipFill>
        <p:spPr>
          <a:xfrm>
            <a:off x="7175500" y="4717661"/>
            <a:ext cx="3551654" cy="2821459"/>
          </a:xfrm>
          <a:prstGeom prst="rect">
            <a:avLst/>
          </a:prstGeom>
        </p:spPr>
      </p:pic>
      <p:sp>
        <p:nvSpPr>
          <p:cNvPr id="21" name="bk object 17"/>
          <p:cNvSpPr/>
          <p:nvPr/>
        </p:nvSpPr>
        <p:spPr>
          <a:xfrm>
            <a:off x="5514" y="0"/>
            <a:ext cx="3390830" cy="7562850"/>
          </a:xfrm>
          <a:custGeom>
            <a:avLst/>
            <a:gdLst/>
            <a:ahLst/>
            <a:cxnLst/>
            <a:rect l="l" t="t" r="r" b="b"/>
            <a:pathLst>
              <a:path w="3564254" h="4797425">
                <a:moveTo>
                  <a:pt x="0" y="4796993"/>
                </a:moveTo>
                <a:lnTo>
                  <a:pt x="3564001" y="4796993"/>
                </a:lnTo>
                <a:lnTo>
                  <a:pt x="3564001" y="0"/>
                </a:lnTo>
                <a:lnTo>
                  <a:pt x="0" y="0"/>
                </a:lnTo>
                <a:lnTo>
                  <a:pt x="0" y="4796993"/>
                </a:lnTo>
                <a:close/>
              </a:path>
            </a:pathLst>
          </a:custGeom>
          <a:solidFill>
            <a:srgbClr val="0075BF"/>
          </a:solidFill>
        </p:spPr>
        <p:txBody>
          <a:bodyPr wrap="square" lIns="0" tIns="0" rIns="0" bIns="0" rtlCol="0"/>
          <a:lstStyle/>
          <a:p>
            <a:endParaRPr dirty="0"/>
          </a:p>
        </p:txBody>
      </p:sp>
      <p:sp>
        <p:nvSpPr>
          <p:cNvPr id="54" name="object 13"/>
          <p:cNvSpPr txBox="1">
            <a:spLocks/>
          </p:cNvSpPr>
          <p:nvPr/>
        </p:nvSpPr>
        <p:spPr>
          <a:xfrm>
            <a:off x="3898900" y="1110495"/>
            <a:ext cx="2801287" cy="486800"/>
          </a:xfrm>
          <a:prstGeom prst="rect">
            <a:avLst/>
          </a:prstGeom>
        </p:spPr>
        <p:txBody>
          <a:bodyPr vert="horz" wrap="square" lIns="0" tIns="12700" rIns="0" bIns="0" rtlCol="0">
            <a:spAutoFit/>
          </a:bodyPr>
          <a:lstStyle>
            <a:lvl1pPr>
              <a:defRPr>
                <a:latin typeface="+mj-lt"/>
                <a:ea typeface="+mj-ea"/>
                <a:cs typeface="+mj-cs"/>
              </a:defRPr>
            </a:lvl1pPr>
          </a:lstStyle>
          <a:p>
            <a:pPr marL="12700" marR="5080">
              <a:lnSpc>
                <a:spcPct val="110000"/>
              </a:lnSpc>
            </a:pPr>
            <a:endParaRPr lang="en-US" sz="1400" b="1" dirty="0" smtClean="0">
              <a:solidFill>
                <a:schemeClr val="accent1"/>
              </a:solidFill>
            </a:endParaRPr>
          </a:p>
          <a:p>
            <a:pPr marL="12700" marR="5080">
              <a:lnSpc>
                <a:spcPct val="110000"/>
              </a:lnSpc>
            </a:pPr>
            <a:endParaRPr lang="en-US" sz="1400" b="1" dirty="0">
              <a:solidFill>
                <a:schemeClr val="accent1"/>
              </a:solidFill>
            </a:endParaRPr>
          </a:p>
        </p:txBody>
      </p:sp>
      <p:sp>
        <p:nvSpPr>
          <p:cNvPr id="28" name="bk object 16"/>
          <p:cNvSpPr/>
          <p:nvPr/>
        </p:nvSpPr>
        <p:spPr>
          <a:xfrm>
            <a:off x="7162900" y="748809"/>
            <a:ext cx="3564254" cy="3870816"/>
          </a:xfrm>
          <a:custGeom>
            <a:avLst/>
            <a:gdLst/>
            <a:ahLst/>
            <a:cxnLst/>
            <a:rect l="l" t="t" r="r" b="b"/>
            <a:pathLst>
              <a:path w="3564254" h="2862579">
                <a:moveTo>
                  <a:pt x="0" y="0"/>
                </a:moveTo>
                <a:lnTo>
                  <a:pt x="0" y="2858693"/>
                </a:lnTo>
                <a:lnTo>
                  <a:pt x="3564001" y="2861995"/>
                </a:lnTo>
                <a:lnTo>
                  <a:pt x="3564001" y="388594"/>
                </a:lnTo>
                <a:lnTo>
                  <a:pt x="644740" y="388594"/>
                </a:lnTo>
                <a:lnTo>
                  <a:pt x="588675" y="386913"/>
                </a:lnTo>
                <a:lnTo>
                  <a:pt x="535692" y="382046"/>
                </a:lnTo>
                <a:lnTo>
                  <a:pt x="485717" y="374258"/>
                </a:lnTo>
                <a:lnTo>
                  <a:pt x="438677" y="363813"/>
                </a:lnTo>
                <a:lnTo>
                  <a:pt x="394500" y="350977"/>
                </a:lnTo>
                <a:lnTo>
                  <a:pt x="344536" y="332518"/>
                </a:lnTo>
                <a:lnTo>
                  <a:pt x="298570" y="311388"/>
                </a:lnTo>
                <a:lnTo>
                  <a:pt x="256472" y="288062"/>
                </a:lnTo>
                <a:lnTo>
                  <a:pt x="218109" y="263016"/>
                </a:lnTo>
                <a:lnTo>
                  <a:pt x="170554" y="226064"/>
                </a:lnTo>
                <a:lnTo>
                  <a:pt x="129673" y="187978"/>
                </a:lnTo>
                <a:lnTo>
                  <a:pt x="95110" y="150050"/>
                </a:lnTo>
                <a:lnTo>
                  <a:pt x="66512" y="113574"/>
                </a:lnTo>
                <a:lnTo>
                  <a:pt x="43524" y="79844"/>
                </a:lnTo>
                <a:lnTo>
                  <a:pt x="14133" y="28653"/>
                </a:lnTo>
                <a:lnTo>
                  <a:pt x="1487" y="3282"/>
                </a:lnTo>
                <a:lnTo>
                  <a:pt x="0" y="0"/>
                </a:lnTo>
                <a:close/>
              </a:path>
            </a:pathLst>
          </a:custGeom>
          <a:solidFill>
            <a:schemeClr val="tx2"/>
          </a:solidFill>
        </p:spPr>
        <p:txBody>
          <a:bodyPr wrap="square" lIns="0" tIns="0" rIns="0" bIns="0" rtlCol="0"/>
          <a:lstStyle/>
          <a:p>
            <a:pPr>
              <a:lnSpc>
                <a:spcPct val="110000"/>
              </a:lnSpc>
              <a:spcBef>
                <a:spcPts val="600"/>
              </a:spcBef>
            </a:pPr>
            <a:endParaRPr dirty="0"/>
          </a:p>
        </p:txBody>
      </p:sp>
      <p:sp>
        <p:nvSpPr>
          <p:cNvPr id="3" name="object 3"/>
          <p:cNvSpPr txBox="1"/>
          <p:nvPr/>
        </p:nvSpPr>
        <p:spPr>
          <a:xfrm>
            <a:off x="849856" y="5914513"/>
            <a:ext cx="2389505" cy="247283"/>
          </a:xfrm>
          <a:prstGeom prst="rect">
            <a:avLst/>
          </a:prstGeom>
        </p:spPr>
        <p:txBody>
          <a:bodyPr vert="horz" wrap="square" lIns="0" tIns="12700" rIns="0" bIns="0" rtlCol="0">
            <a:spAutoFit/>
          </a:bodyPr>
          <a:lstStyle/>
          <a:p>
            <a:pPr marL="192405" indent="-179705">
              <a:lnSpc>
                <a:spcPct val="110000"/>
              </a:lnSpc>
              <a:spcBef>
                <a:spcPts val="600"/>
              </a:spcBef>
              <a:buChar char="•"/>
              <a:tabLst>
                <a:tab pos="193040" algn="l"/>
              </a:tabLst>
            </a:pPr>
            <a:endParaRPr sz="1400" dirty="0">
              <a:latin typeface="Arial"/>
              <a:cs typeface="Arial"/>
            </a:endParaRPr>
          </a:p>
        </p:txBody>
      </p:sp>
      <p:sp>
        <p:nvSpPr>
          <p:cNvPr id="5" name="object 5"/>
          <p:cNvSpPr txBox="1"/>
          <p:nvPr/>
        </p:nvSpPr>
        <p:spPr>
          <a:xfrm flipV="1">
            <a:off x="4178250" y="1174182"/>
            <a:ext cx="3222437" cy="1318820"/>
          </a:xfrm>
          <a:prstGeom prst="rect">
            <a:avLst/>
          </a:prstGeom>
        </p:spPr>
        <p:txBody>
          <a:bodyPr vert="horz" wrap="square" lIns="0" tIns="12700" rIns="0" bIns="0" rtlCol="0">
            <a:spAutoFit/>
          </a:bodyPr>
          <a:lstStyle/>
          <a:p>
            <a:pPr marL="12700">
              <a:lnSpc>
                <a:spcPct val="150000"/>
              </a:lnSpc>
              <a:spcBef>
                <a:spcPts val="600"/>
              </a:spcBef>
            </a:pPr>
            <a:endParaRPr sz="1400" dirty="0">
              <a:solidFill>
                <a:schemeClr val="tx2"/>
              </a:solidFill>
              <a:cs typeface="Arial"/>
            </a:endParaRPr>
          </a:p>
        </p:txBody>
      </p:sp>
      <p:sp>
        <p:nvSpPr>
          <p:cNvPr id="27" name="object 27"/>
          <p:cNvSpPr txBox="1"/>
          <p:nvPr/>
        </p:nvSpPr>
        <p:spPr>
          <a:xfrm>
            <a:off x="7801251" y="2624089"/>
            <a:ext cx="2031364" cy="366845"/>
          </a:xfrm>
          <a:prstGeom prst="rect">
            <a:avLst/>
          </a:prstGeom>
        </p:spPr>
        <p:txBody>
          <a:bodyPr vert="horz" wrap="square" lIns="0" tIns="61594" rIns="0" bIns="0" rtlCol="0">
            <a:spAutoFit/>
          </a:bodyPr>
          <a:lstStyle/>
          <a:p>
            <a:pPr marL="12700">
              <a:lnSpc>
                <a:spcPct val="110000"/>
              </a:lnSpc>
              <a:spcBef>
                <a:spcPts val="600"/>
              </a:spcBef>
            </a:pPr>
            <a:endParaRPr sz="1800" dirty="0">
              <a:latin typeface="Arial"/>
              <a:cs typeface="Arial"/>
            </a:endParaRPr>
          </a:p>
        </p:txBody>
      </p:sp>
      <p:pic>
        <p:nvPicPr>
          <p:cNvPr id="43" name="Picture 42" descr="TUH master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9683" y="206658"/>
            <a:ext cx="2819400" cy="907767"/>
          </a:xfrm>
          <a:prstGeom prst="rect">
            <a:avLst/>
          </a:prstGeom>
        </p:spPr>
      </p:pic>
      <p:sp>
        <p:nvSpPr>
          <p:cNvPr id="24" name="bk object 18"/>
          <p:cNvSpPr/>
          <p:nvPr/>
        </p:nvSpPr>
        <p:spPr>
          <a:xfrm>
            <a:off x="7023100" y="2018030"/>
            <a:ext cx="3174365" cy="3134995"/>
          </a:xfrm>
          <a:custGeom>
            <a:avLst/>
            <a:gdLst/>
            <a:ahLst/>
            <a:cxnLst/>
            <a:rect l="l" t="t" r="r" b="b"/>
            <a:pathLst>
              <a:path w="3174365" h="3134995">
                <a:moveTo>
                  <a:pt x="1587144" y="0"/>
                </a:moveTo>
                <a:lnTo>
                  <a:pt x="1538621" y="718"/>
                </a:lnTo>
                <a:lnTo>
                  <a:pt x="1490460" y="2860"/>
                </a:lnTo>
                <a:lnTo>
                  <a:pt x="1442682" y="6404"/>
                </a:lnTo>
                <a:lnTo>
                  <a:pt x="1395307" y="11331"/>
                </a:lnTo>
                <a:lnTo>
                  <a:pt x="1348358" y="17619"/>
                </a:lnTo>
                <a:lnTo>
                  <a:pt x="1301853" y="25249"/>
                </a:lnTo>
                <a:lnTo>
                  <a:pt x="1255815" y="34200"/>
                </a:lnTo>
                <a:lnTo>
                  <a:pt x="1210263" y="44451"/>
                </a:lnTo>
                <a:lnTo>
                  <a:pt x="1165219" y="55982"/>
                </a:lnTo>
                <a:lnTo>
                  <a:pt x="1120703" y="68772"/>
                </a:lnTo>
                <a:lnTo>
                  <a:pt x="1076736" y="82801"/>
                </a:lnTo>
                <a:lnTo>
                  <a:pt x="1033338" y="98048"/>
                </a:lnTo>
                <a:lnTo>
                  <a:pt x="990532" y="114493"/>
                </a:lnTo>
                <a:lnTo>
                  <a:pt x="948336" y="132115"/>
                </a:lnTo>
                <a:lnTo>
                  <a:pt x="906773" y="150895"/>
                </a:lnTo>
                <a:lnTo>
                  <a:pt x="865862" y="170810"/>
                </a:lnTo>
                <a:lnTo>
                  <a:pt x="825625" y="191842"/>
                </a:lnTo>
                <a:lnTo>
                  <a:pt x="786082" y="213969"/>
                </a:lnTo>
                <a:lnTo>
                  <a:pt x="747255" y="237170"/>
                </a:lnTo>
                <a:lnTo>
                  <a:pt x="709163" y="261427"/>
                </a:lnTo>
                <a:lnTo>
                  <a:pt x="671827" y="286717"/>
                </a:lnTo>
                <a:lnTo>
                  <a:pt x="635269" y="313020"/>
                </a:lnTo>
                <a:lnTo>
                  <a:pt x="599509" y="340317"/>
                </a:lnTo>
                <a:lnTo>
                  <a:pt x="564568" y="368586"/>
                </a:lnTo>
                <a:lnTo>
                  <a:pt x="530466" y="397806"/>
                </a:lnTo>
                <a:lnTo>
                  <a:pt x="497224" y="427959"/>
                </a:lnTo>
                <a:lnTo>
                  <a:pt x="464864" y="459022"/>
                </a:lnTo>
                <a:lnTo>
                  <a:pt x="433405" y="490976"/>
                </a:lnTo>
                <a:lnTo>
                  <a:pt x="402869" y="523799"/>
                </a:lnTo>
                <a:lnTo>
                  <a:pt x="373277" y="557472"/>
                </a:lnTo>
                <a:lnTo>
                  <a:pt x="344648" y="591975"/>
                </a:lnTo>
                <a:lnTo>
                  <a:pt x="317004" y="627285"/>
                </a:lnTo>
                <a:lnTo>
                  <a:pt x="290366" y="663384"/>
                </a:lnTo>
                <a:lnTo>
                  <a:pt x="264754" y="700250"/>
                </a:lnTo>
                <a:lnTo>
                  <a:pt x="240189" y="737863"/>
                </a:lnTo>
                <a:lnTo>
                  <a:pt x="216692" y="776203"/>
                </a:lnTo>
                <a:lnTo>
                  <a:pt x="194283" y="815249"/>
                </a:lnTo>
                <a:lnTo>
                  <a:pt x="172984" y="854980"/>
                </a:lnTo>
                <a:lnTo>
                  <a:pt x="152815" y="895376"/>
                </a:lnTo>
                <a:lnTo>
                  <a:pt x="133796" y="936417"/>
                </a:lnTo>
                <a:lnTo>
                  <a:pt x="115950" y="978082"/>
                </a:lnTo>
                <a:lnTo>
                  <a:pt x="99295" y="1020350"/>
                </a:lnTo>
                <a:lnTo>
                  <a:pt x="83854" y="1063202"/>
                </a:lnTo>
                <a:lnTo>
                  <a:pt x="69647" y="1106616"/>
                </a:lnTo>
                <a:lnTo>
                  <a:pt x="56694" y="1150572"/>
                </a:lnTo>
                <a:lnTo>
                  <a:pt x="45016" y="1195050"/>
                </a:lnTo>
                <a:lnTo>
                  <a:pt x="34635" y="1240029"/>
                </a:lnTo>
                <a:lnTo>
                  <a:pt x="25571" y="1285489"/>
                </a:lnTo>
                <a:lnTo>
                  <a:pt x="17844" y="1331409"/>
                </a:lnTo>
                <a:lnTo>
                  <a:pt x="11475" y="1377768"/>
                </a:lnTo>
                <a:lnTo>
                  <a:pt x="6486" y="1424547"/>
                </a:lnTo>
                <a:lnTo>
                  <a:pt x="2896" y="1471724"/>
                </a:lnTo>
                <a:lnTo>
                  <a:pt x="727" y="1519279"/>
                </a:lnTo>
                <a:lnTo>
                  <a:pt x="0" y="1567192"/>
                </a:lnTo>
                <a:lnTo>
                  <a:pt x="0" y="3134385"/>
                </a:lnTo>
                <a:lnTo>
                  <a:pt x="1587144" y="3134385"/>
                </a:lnTo>
                <a:lnTo>
                  <a:pt x="1635666" y="3133666"/>
                </a:lnTo>
                <a:lnTo>
                  <a:pt x="1683827" y="3131525"/>
                </a:lnTo>
                <a:lnTo>
                  <a:pt x="1731604" y="3127980"/>
                </a:lnTo>
                <a:lnTo>
                  <a:pt x="1778978" y="3123053"/>
                </a:lnTo>
                <a:lnTo>
                  <a:pt x="1825927" y="3116765"/>
                </a:lnTo>
                <a:lnTo>
                  <a:pt x="1872431" y="3109135"/>
                </a:lnTo>
                <a:lnTo>
                  <a:pt x="1918469" y="3100184"/>
                </a:lnTo>
                <a:lnTo>
                  <a:pt x="1964020" y="3089934"/>
                </a:lnTo>
                <a:lnTo>
                  <a:pt x="2009064" y="3078403"/>
                </a:lnTo>
                <a:lnTo>
                  <a:pt x="2053579" y="3065613"/>
                </a:lnTo>
                <a:lnTo>
                  <a:pt x="2097546" y="3051584"/>
                </a:lnTo>
                <a:lnTo>
                  <a:pt x="2140943" y="3036337"/>
                </a:lnTo>
                <a:lnTo>
                  <a:pt x="2183749" y="3019892"/>
                </a:lnTo>
                <a:lnTo>
                  <a:pt x="2225944" y="3002269"/>
                </a:lnTo>
                <a:lnTo>
                  <a:pt x="2267507" y="2983490"/>
                </a:lnTo>
                <a:lnTo>
                  <a:pt x="2308417" y="2963574"/>
                </a:lnTo>
                <a:lnTo>
                  <a:pt x="2348654" y="2942543"/>
                </a:lnTo>
                <a:lnTo>
                  <a:pt x="2388196" y="2920416"/>
                </a:lnTo>
                <a:lnTo>
                  <a:pt x="2427024" y="2897214"/>
                </a:lnTo>
                <a:lnTo>
                  <a:pt x="2465116" y="2872958"/>
                </a:lnTo>
                <a:lnTo>
                  <a:pt x="2502451" y="2847668"/>
                </a:lnTo>
                <a:lnTo>
                  <a:pt x="2539009" y="2821364"/>
                </a:lnTo>
                <a:lnTo>
                  <a:pt x="2574769" y="2794068"/>
                </a:lnTo>
                <a:lnTo>
                  <a:pt x="2609710" y="2765799"/>
                </a:lnTo>
                <a:lnTo>
                  <a:pt x="2643811" y="2736578"/>
                </a:lnTo>
                <a:lnTo>
                  <a:pt x="2677052" y="2706426"/>
                </a:lnTo>
                <a:lnTo>
                  <a:pt x="2709413" y="2675362"/>
                </a:lnTo>
                <a:lnTo>
                  <a:pt x="2740871" y="2643409"/>
                </a:lnTo>
                <a:lnTo>
                  <a:pt x="2771407" y="2610585"/>
                </a:lnTo>
                <a:lnTo>
                  <a:pt x="2801000" y="2576912"/>
                </a:lnTo>
                <a:lnTo>
                  <a:pt x="2829628" y="2542410"/>
                </a:lnTo>
                <a:lnTo>
                  <a:pt x="2857272" y="2507099"/>
                </a:lnTo>
                <a:lnTo>
                  <a:pt x="2883910" y="2471001"/>
                </a:lnTo>
                <a:lnTo>
                  <a:pt x="2909522" y="2434134"/>
                </a:lnTo>
                <a:lnTo>
                  <a:pt x="2934087" y="2396521"/>
                </a:lnTo>
                <a:lnTo>
                  <a:pt x="2957584" y="2358182"/>
                </a:lnTo>
                <a:lnTo>
                  <a:pt x="2979992" y="2319136"/>
                </a:lnTo>
                <a:lnTo>
                  <a:pt x="3001292" y="2279405"/>
                </a:lnTo>
                <a:lnTo>
                  <a:pt x="3021461" y="2239008"/>
                </a:lnTo>
                <a:lnTo>
                  <a:pt x="3040479" y="2197967"/>
                </a:lnTo>
                <a:lnTo>
                  <a:pt x="3058325" y="2156303"/>
                </a:lnTo>
                <a:lnTo>
                  <a:pt x="3074980" y="2114034"/>
                </a:lnTo>
                <a:lnTo>
                  <a:pt x="3090421" y="2071182"/>
                </a:lnTo>
                <a:lnTo>
                  <a:pt x="3104628" y="2027768"/>
                </a:lnTo>
                <a:lnTo>
                  <a:pt x="3117581" y="1983812"/>
                </a:lnTo>
                <a:lnTo>
                  <a:pt x="3129259" y="1939334"/>
                </a:lnTo>
                <a:lnTo>
                  <a:pt x="3139640" y="1894355"/>
                </a:lnTo>
                <a:lnTo>
                  <a:pt x="3148705" y="1848895"/>
                </a:lnTo>
                <a:lnTo>
                  <a:pt x="3156431" y="1802976"/>
                </a:lnTo>
                <a:lnTo>
                  <a:pt x="3162800" y="1756616"/>
                </a:lnTo>
                <a:lnTo>
                  <a:pt x="3167789" y="1709838"/>
                </a:lnTo>
                <a:lnTo>
                  <a:pt x="3171379" y="1662661"/>
                </a:lnTo>
                <a:lnTo>
                  <a:pt x="3173548" y="1615105"/>
                </a:lnTo>
                <a:lnTo>
                  <a:pt x="3174276" y="1567192"/>
                </a:lnTo>
                <a:lnTo>
                  <a:pt x="3173548" y="1519279"/>
                </a:lnTo>
                <a:lnTo>
                  <a:pt x="3171379" y="1471724"/>
                </a:lnTo>
                <a:lnTo>
                  <a:pt x="3167789" y="1424547"/>
                </a:lnTo>
                <a:lnTo>
                  <a:pt x="3162800" y="1377768"/>
                </a:lnTo>
                <a:lnTo>
                  <a:pt x="3156431" y="1331409"/>
                </a:lnTo>
                <a:lnTo>
                  <a:pt x="3148705" y="1285489"/>
                </a:lnTo>
                <a:lnTo>
                  <a:pt x="3139640" y="1240029"/>
                </a:lnTo>
                <a:lnTo>
                  <a:pt x="3129259" y="1195050"/>
                </a:lnTo>
                <a:lnTo>
                  <a:pt x="3117581" y="1150572"/>
                </a:lnTo>
                <a:lnTo>
                  <a:pt x="3104628" y="1106616"/>
                </a:lnTo>
                <a:lnTo>
                  <a:pt x="3090421" y="1063202"/>
                </a:lnTo>
                <a:lnTo>
                  <a:pt x="3074980" y="1020350"/>
                </a:lnTo>
                <a:lnTo>
                  <a:pt x="3058325" y="978082"/>
                </a:lnTo>
                <a:lnTo>
                  <a:pt x="3040479" y="936417"/>
                </a:lnTo>
                <a:lnTo>
                  <a:pt x="3021461" y="895376"/>
                </a:lnTo>
                <a:lnTo>
                  <a:pt x="3001292" y="854980"/>
                </a:lnTo>
                <a:lnTo>
                  <a:pt x="2979992" y="815249"/>
                </a:lnTo>
                <a:lnTo>
                  <a:pt x="2957584" y="776203"/>
                </a:lnTo>
                <a:lnTo>
                  <a:pt x="2934087" y="737863"/>
                </a:lnTo>
                <a:lnTo>
                  <a:pt x="2909522" y="700250"/>
                </a:lnTo>
                <a:lnTo>
                  <a:pt x="2883910" y="663384"/>
                </a:lnTo>
                <a:lnTo>
                  <a:pt x="2857272" y="627285"/>
                </a:lnTo>
                <a:lnTo>
                  <a:pt x="2829628" y="591975"/>
                </a:lnTo>
                <a:lnTo>
                  <a:pt x="2801000" y="557472"/>
                </a:lnTo>
                <a:lnTo>
                  <a:pt x="2771407" y="523799"/>
                </a:lnTo>
                <a:lnTo>
                  <a:pt x="2740871" y="490976"/>
                </a:lnTo>
                <a:lnTo>
                  <a:pt x="2709413" y="459022"/>
                </a:lnTo>
                <a:lnTo>
                  <a:pt x="2677052" y="427959"/>
                </a:lnTo>
                <a:lnTo>
                  <a:pt x="2643811" y="397806"/>
                </a:lnTo>
                <a:lnTo>
                  <a:pt x="2609710" y="368586"/>
                </a:lnTo>
                <a:lnTo>
                  <a:pt x="2574769" y="340317"/>
                </a:lnTo>
                <a:lnTo>
                  <a:pt x="2539009" y="313020"/>
                </a:lnTo>
                <a:lnTo>
                  <a:pt x="2502451" y="286717"/>
                </a:lnTo>
                <a:lnTo>
                  <a:pt x="2465116" y="261427"/>
                </a:lnTo>
                <a:lnTo>
                  <a:pt x="2427024" y="237170"/>
                </a:lnTo>
                <a:lnTo>
                  <a:pt x="2388196" y="213969"/>
                </a:lnTo>
                <a:lnTo>
                  <a:pt x="2348654" y="191842"/>
                </a:lnTo>
                <a:lnTo>
                  <a:pt x="2308417" y="170810"/>
                </a:lnTo>
                <a:lnTo>
                  <a:pt x="2267507" y="150895"/>
                </a:lnTo>
                <a:lnTo>
                  <a:pt x="2225944" y="132115"/>
                </a:lnTo>
                <a:lnTo>
                  <a:pt x="2183749" y="114493"/>
                </a:lnTo>
                <a:lnTo>
                  <a:pt x="2140943" y="98048"/>
                </a:lnTo>
                <a:lnTo>
                  <a:pt x="2097546" y="82801"/>
                </a:lnTo>
                <a:lnTo>
                  <a:pt x="2053579" y="68772"/>
                </a:lnTo>
                <a:lnTo>
                  <a:pt x="2009064" y="55982"/>
                </a:lnTo>
                <a:lnTo>
                  <a:pt x="1964020" y="44451"/>
                </a:lnTo>
                <a:lnTo>
                  <a:pt x="1918469" y="34200"/>
                </a:lnTo>
                <a:lnTo>
                  <a:pt x="1872431" y="25249"/>
                </a:lnTo>
                <a:lnTo>
                  <a:pt x="1825927" y="17619"/>
                </a:lnTo>
                <a:lnTo>
                  <a:pt x="1778978" y="11331"/>
                </a:lnTo>
                <a:lnTo>
                  <a:pt x="1731604" y="6404"/>
                </a:lnTo>
                <a:lnTo>
                  <a:pt x="1683827" y="2860"/>
                </a:lnTo>
                <a:lnTo>
                  <a:pt x="1635666" y="718"/>
                </a:lnTo>
                <a:lnTo>
                  <a:pt x="1587144" y="0"/>
                </a:lnTo>
                <a:close/>
              </a:path>
            </a:pathLst>
          </a:custGeom>
          <a:solidFill>
            <a:srgbClr val="FFFFFF"/>
          </a:solidFill>
        </p:spPr>
        <p:txBody>
          <a:bodyPr wrap="square" lIns="0" tIns="0" rIns="0" bIns="0" rtlCol="0"/>
          <a:lstStyle/>
          <a:p>
            <a:pPr>
              <a:lnSpc>
                <a:spcPct val="110000"/>
              </a:lnSpc>
              <a:spcBef>
                <a:spcPts val="600"/>
              </a:spcBef>
            </a:pPr>
            <a:endParaRPr dirty="0"/>
          </a:p>
        </p:txBody>
      </p:sp>
      <p:sp>
        <p:nvSpPr>
          <p:cNvPr id="9" name="Rectangle 8"/>
          <p:cNvSpPr/>
          <p:nvPr/>
        </p:nvSpPr>
        <p:spPr>
          <a:xfrm>
            <a:off x="7146680" y="2959480"/>
            <a:ext cx="3105849" cy="1760482"/>
          </a:xfrm>
          <a:prstGeom prst="rect">
            <a:avLst/>
          </a:prstGeom>
        </p:spPr>
        <p:txBody>
          <a:bodyPr wrap="square">
            <a:spAutoFit/>
          </a:bodyPr>
          <a:lstStyle/>
          <a:p>
            <a:pPr marL="12700">
              <a:lnSpc>
                <a:spcPct val="110000"/>
              </a:lnSpc>
              <a:spcBef>
                <a:spcPts val="600"/>
              </a:spcBef>
            </a:pPr>
            <a:r>
              <a:rPr lang="en-IE" sz="4000" b="1" dirty="0" smtClean="0">
                <a:solidFill>
                  <a:srgbClr val="0075BF"/>
                </a:solidFill>
                <a:cs typeface="Arial"/>
              </a:rPr>
              <a:t>COVID-19</a:t>
            </a:r>
          </a:p>
          <a:p>
            <a:pPr marL="12700">
              <a:lnSpc>
                <a:spcPct val="110000"/>
              </a:lnSpc>
              <a:spcBef>
                <a:spcPts val="600"/>
              </a:spcBef>
            </a:pPr>
            <a:r>
              <a:rPr lang="en-IE" b="1" dirty="0" smtClean="0">
                <a:cs typeface="Arial"/>
              </a:rPr>
              <a:t>Advice for Patients </a:t>
            </a:r>
            <a:r>
              <a:rPr lang="en-IE" b="1" dirty="0">
                <a:cs typeface="Arial"/>
              </a:rPr>
              <a:t>w</a:t>
            </a:r>
            <a:r>
              <a:rPr lang="en-IE" b="1" dirty="0" smtClean="0">
                <a:cs typeface="Arial"/>
              </a:rPr>
              <a:t>ho are a close contact of a positive COVID Patient </a:t>
            </a:r>
          </a:p>
        </p:txBody>
      </p:sp>
      <p:sp>
        <p:nvSpPr>
          <p:cNvPr id="26" name="TextBox 25"/>
          <p:cNvSpPr txBox="1"/>
          <p:nvPr/>
        </p:nvSpPr>
        <p:spPr>
          <a:xfrm>
            <a:off x="8812222" y="2010460"/>
            <a:ext cx="1258878" cy="698653"/>
          </a:xfrm>
          <a:prstGeom prst="rect">
            <a:avLst/>
          </a:prstGeom>
          <a:noFill/>
        </p:spPr>
        <p:txBody>
          <a:bodyPr wrap="none" rtlCol="0">
            <a:spAutoFit/>
          </a:bodyPr>
          <a:lstStyle/>
          <a:p>
            <a:pPr algn="ctr">
              <a:lnSpc>
                <a:spcPct val="110000"/>
              </a:lnSpc>
              <a:spcBef>
                <a:spcPts val="600"/>
              </a:spcBef>
            </a:pPr>
            <a:r>
              <a:rPr lang="en-US" sz="1200" b="1" dirty="0" smtClean="0">
                <a:solidFill>
                  <a:schemeClr val="bg1"/>
                </a:solidFill>
                <a:latin typeface="Arial"/>
                <a:cs typeface="Arial"/>
              </a:rPr>
              <a:t>PATIENT</a:t>
            </a:r>
            <a:br>
              <a:rPr lang="en-US" sz="1200" b="1" dirty="0" smtClean="0">
                <a:solidFill>
                  <a:schemeClr val="bg1"/>
                </a:solidFill>
                <a:latin typeface="Arial"/>
                <a:cs typeface="Arial"/>
              </a:rPr>
            </a:br>
            <a:r>
              <a:rPr lang="en-US" sz="1200" b="1" dirty="0" smtClean="0">
                <a:solidFill>
                  <a:schemeClr val="bg1"/>
                </a:solidFill>
                <a:latin typeface="Arial"/>
                <a:cs typeface="Arial"/>
              </a:rPr>
              <a:t>INFORMATION</a:t>
            </a:r>
            <a:r>
              <a:rPr lang="en-US" sz="1200" b="1" dirty="0">
                <a:solidFill>
                  <a:schemeClr val="bg1"/>
                </a:solidFill>
                <a:latin typeface="Arial"/>
                <a:cs typeface="Arial"/>
              </a:rPr>
              <a:t/>
            </a:r>
            <a:br>
              <a:rPr lang="en-US" sz="1200" b="1" dirty="0">
                <a:solidFill>
                  <a:schemeClr val="bg1"/>
                </a:solidFill>
                <a:latin typeface="Arial"/>
                <a:cs typeface="Arial"/>
              </a:rPr>
            </a:br>
            <a:r>
              <a:rPr lang="en-US" sz="1200" b="1" dirty="0" smtClean="0">
                <a:solidFill>
                  <a:schemeClr val="bg1"/>
                </a:solidFill>
                <a:latin typeface="Arial"/>
                <a:cs typeface="Arial"/>
              </a:rPr>
              <a:t>LEAFLET</a:t>
            </a:r>
            <a:endParaRPr lang="en-US" sz="1200" b="1" dirty="0">
              <a:solidFill>
                <a:schemeClr val="bg1"/>
              </a:solidFill>
              <a:latin typeface="Arial"/>
              <a:cs typeface="Arial"/>
            </a:endParaRPr>
          </a:p>
        </p:txBody>
      </p:sp>
      <p:sp>
        <p:nvSpPr>
          <p:cNvPr id="23" name="Oval 22"/>
          <p:cNvSpPr/>
          <p:nvPr/>
        </p:nvSpPr>
        <p:spPr>
          <a:xfrm>
            <a:off x="8984461" y="1876425"/>
            <a:ext cx="1219200" cy="1219200"/>
          </a:xfrm>
          <a:prstGeom prst="ellipse">
            <a:avLst/>
          </a:prstGeom>
          <a:solidFill>
            <a:srgbClr val="DC5B17"/>
          </a:solidFill>
          <a:ln w="31750">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10000"/>
              </a:lnSpc>
              <a:spcBef>
                <a:spcPts val="600"/>
              </a:spcBef>
            </a:pPr>
            <a:endParaRPr lang="en-US" sz="1100" dirty="0">
              <a:latin typeface="Arial"/>
              <a:cs typeface="Arial"/>
            </a:endParaRPr>
          </a:p>
        </p:txBody>
      </p:sp>
      <p:sp>
        <p:nvSpPr>
          <p:cNvPr id="31" name="TextBox 30"/>
          <p:cNvSpPr txBox="1"/>
          <p:nvPr/>
        </p:nvSpPr>
        <p:spPr>
          <a:xfrm>
            <a:off x="8964622" y="2162860"/>
            <a:ext cx="1258878" cy="698653"/>
          </a:xfrm>
          <a:prstGeom prst="rect">
            <a:avLst/>
          </a:prstGeom>
          <a:noFill/>
        </p:spPr>
        <p:txBody>
          <a:bodyPr wrap="none" rtlCol="0">
            <a:spAutoFit/>
          </a:bodyPr>
          <a:lstStyle/>
          <a:p>
            <a:pPr algn="ctr">
              <a:lnSpc>
                <a:spcPct val="110000"/>
              </a:lnSpc>
              <a:spcBef>
                <a:spcPts val="600"/>
              </a:spcBef>
            </a:pPr>
            <a:r>
              <a:rPr lang="en-US" sz="1200" b="1" dirty="0" smtClean="0">
                <a:solidFill>
                  <a:schemeClr val="bg1"/>
                </a:solidFill>
                <a:latin typeface="Arial"/>
                <a:cs typeface="Arial"/>
              </a:rPr>
              <a:t>PATIENT</a:t>
            </a:r>
            <a:br>
              <a:rPr lang="en-US" sz="1200" b="1" dirty="0" smtClean="0">
                <a:solidFill>
                  <a:schemeClr val="bg1"/>
                </a:solidFill>
                <a:latin typeface="Arial"/>
                <a:cs typeface="Arial"/>
              </a:rPr>
            </a:br>
            <a:r>
              <a:rPr lang="en-US" sz="1200" b="1" dirty="0" smtClean="0">
                <a:solidFill>
                  <a:schemeClr val="bg1"/>
                </a:solidFill>
                <a:latin typeface="Arial"/>
                <a:cs typeface="Arial"/>
              </a:rPr>
              <a:t>INFORMATION</a:t>
            </a:r>
            <a:r>
              <a:rPr lang="en-US" sz="1200" b="1" dirty="0">
                <a:solidFill>
                  <a:schemeClr val="bg1"/>
                </a:solidFill>
                <a:latin typeface="Arial"/>
                <a:cs typeface="Arial"/>
              </a:rPr>
              <a:t/>
            </a:r>
            <a:br>
              <a:rPr lang="en-US" sz="1200" b="1" dirty="0">
                <a:solidFill>
                  <a:schemeClr val="bg1"/>
                </a:solidFill>
                <a:latin typeface="Arial"/>
                <a:cs typeface="Arial"/>
              </a:rPr>
            </a:br>
            <a:r>
              <a:rPr lang="en-US" sz="1200" b="1" dirty="0" smtClean="0">
                <a:solidFill>
                  <a:schemeClr val="bg1"/>
                </a:solidFill>
                <a:latin typeface="Arial"/>
                <a:cs typeface="Arial"/>
              </a:rPr>
              <a:t>LEAFLET</a:t>
            </a:r>
            <a:endParaRPr lang="en-US" sz="1200" b="1" dirty="0">
              <a:solidFill>
                <a:schemeClr val="bg1"/>
              </a:solidFill>
              <a:latin typeface="Arial"/>
              <a:cs typeface="Arial"/>
            </a:endParaRPr>
          </a:p>
        </p:txBody>
      </p:sp>
      <p:sp>
        <p:nvSpPr>
          <p:cNvPr id="2" name="TextBox 1"/>
          <p:cNvSpPr txBox="1"/>
          <p:nvPr/>
        </p:nvSpPr>
        <p:spPr>
          <a:xfrm>
            <a:off x="4735520" y="7277510"/>
            <a:ext cx="1260281" cy="261610"/>
          </a:xfrm>
          <a:prstGeom prst="rect">
            <a:avLst/>
          </a:prstGeom>
          <a:noFill/>
        </p:spPr>
        <p:txBody>
          <a:bodyPr wrap="none" rtlCol="0">
            <a:spAutoFit/>
          </a:bodyPr>
          <a:lstStyle/>
          <a:p>
            <a:r>
              <a:rPr lang="en-IE" sz="1100" dirty="0" smtClean="0"/>
              <a:t>MPINFEC038-02</a:t>
            </a:r>
            <a:endParaRPr lang="en-IE" sz="1100" dirty="0"/>
          </a:p>
        </p:txBody>
      </p:sp>
      <p:sp>
        <p:nvSpPr>
          <p:cNvPr id="18" name="object 3"/>
          <p:cNvSpPr txBox="1"/>
          <p:nvPr/>
        </p:nvSpPr>
        <p:spPr>
          <a:xfrm>
            <a:off x="3753709" y="22712"/>
            <a:ext cx="3230720" cy="1730602"/>
          </a:xfrm>
          <a:prstGeom prst="rect">
            <a:avLst/>
          </a:prstGeom>
        </p:spPr>
        <p:txBody>
          <a:bodyPr vert="horz" wrap="square" lIns="0" tIns="159385" rIns="0" bIns="0" rtlCol="0">
            <a:spAutoFit/>
          </a:bodyPr>
          <a:lstStyle/>
          <a:p>
            <a:r>
              <a:rPr lang="en-IE" sz="1400" b="1" dirty="0">
                <a:solidFill>
                  <a:srgbClr val="0075BF"/>
                </a:solidFill>
              </a:rPr>
              <a:t>Patient Care Packages</a:t>
            </a:r>
          </a:p>
          <a:p>
            <a:r>
              <a:rPr lang="en-IE" sz="1100" dirty="0"/>
              <a:t>The </a:t>
            </a:r>
            <a:r>
              <a:rPr lang="en-IE" sz="1100" dirty="0" smtClean="0"/>
              <a:t>Hospital </a:t>
            </a:r>
            <a:r>
              <a:rPr lang="en-IE" sz="1100" dirty="0"/>
              <a:t>have a patient care package service for relatives. Between 2pm &amp; 4pm seven days a week. Your used clothes can be sent home in a special bag that can go straight into your washing machine without need to open it. Please ask the nursing staff for this bag and to bring it down to the desk for you by 1pm each day. </a:t>
            </a:r>
            <a:r>
              <a:rPr lang="en-IE" sz="1100" dirty="0" smtClean="0"/>
              <a:t>Please note bags can only be dropped off at these times.</a:t>
            </a:r>
            <a:endParaRPr lang="en-IE" sz="1100" dirty="0"/>
          </a:p>
        </p:txBody>
      </p:sp>
      <p:sp>
        <p:nvSpPr>
          <p:cNvPr id="19" name="Rectangle 18"/>
          <p:cNvSpPr/>
          <p:nvPr/>
        </p:nvSpPr>
        <p:spPr>
          <a:xfrm>
            <a:off x="3753709" y="5403392"/>
            <a:ext cx="3476434" cy="2185214"/>
          </a:xfrm>
          <a:prstGeom prst="rect">
            <a:avLst/>
          </a:prstGeom>
        </p:spPr>
        <p:txBody>
          <a:bodyPr wrap="square">
            <a:spAutoFit/>
          </a:bodyPr>
          <a:lstStyle/>
          <a:p>
            <a:endParaRPr lang="en-US" sz="1100" dirty="0" smtClean="0">
              <a:solidFill>
                <a:schemeClr val="tx1">
                  <a:lumMod val="50000"/>
                </a:schemeClr>
              </a:solidFill>
              <a:cs typeface="Arial" panose="020B0604020202020204" pitchFamily="34" charset="0"/>
            </a:endParaRPr>
          </a:p>
          <a:p>
            <a:endParaRPr lang="en-US" sz="1100" dirty="0" smtClean="0">
              <a:solidFill>
                <a:srgbClr val="002060"/>
              </a:solidFill>
              <a:cs typeface="Arial" panose="020B0604020202020204" pitchFamily="34" charset="0"/>
            </a:endParaRPr>
          </a:p>
          <a:p>
            <a:endParaRPr lang="en-US" sz="1100" dirty="0" smtClean="0">
              <a:cs typeface="Arial" panose="020B0604020202020204" pitchFamily="34" charset="0"/>
            </a:endParaRPr>
          </a:p>
          <a:p>
            <a:r>
              <a:rPr lang="en-US" sz="1100" dirty="0" smtClean="0">
                <a:cs typeface="Arial" panose="020B0604020202020204" pitchFamily="34" charset="0"/>
              </a:rPr>
              <a:t>We </a:t>
            </a:r>
            <a:r>
              <a:rPr lang="en-US" sz="1100" dirty="0">
                <a:cs typeface="Arial" panose="020B0604020202020204" pitchFamily="34" charset="0"/>
              </a:rPr>
              <a:t>have made every possible effort to make sure that all the information provided in this leaflet is true, accurate, complete and up to date at time of publication</a:t>
            </a:r>
            <a:r>
              <a:rPr lang="en-US" sz="1100" dirty="0" smtClean="0">
                <a:cs typeface="Arial" panose="020B0604020202020204" pitchFamily="34" charset="0"/>
              </a:rPr>
              <a:t>.</a:t>
            </a:r>
          </a:p>
          <a:p>
            <a:r>
              <a:rPr lang="en-IE" sz="1100" b="1" dirty="0">
                <a:latin typeface="Arial" panose="020B0604020202020204" pitchFamily="34" charset="0"/>
              </a:rPr>
              <a:t>References: </a:t>
            </a:r>
            <a:r>
              <a:rPr lang="en-IE" sz="1100" b="1" dirty="0" smtClean="0">
                <a:latin typeface="Arial" panose="020B0604020202020204" pitchFamily="34" charset="0"/>
              </a:rPr>
              <a:t>HSE.ie &amp; HPSC.ie</a:t>
            </a:r>
            <a:endParaRPr lang="en-IE" sz="1100" b="1" dirty="0"/>
          </a:p>
          <a:p>
            <a:endParaRPr lang="en-US" sz="1100" dirty="0">
              <a:cs typeface="Arial" panose="020B0604020202020204" pitchFamily="34" charset="0"/>
            </a:endParaRPr>
          </a:p>
          <a:p>
            <a:r>
              <a:rPr lang="en-US" sz="1100" dirty="0" smtClean="0">
                <a:cs typeface="Arial" panose="020B0604020202020204" pitchFamily="34" charset="0"/>
              </a:rPr>
              <a:t>Publication Date:19/11/2020</a:t>
            </a:r>
            <a:endParaRPr lang="en-US" sz="1100" dirty="0">
              <a:latin typeface="Calibri (Body)"/>
              <a:cs typeface="Arial" panose="020B0604020202020204" pitchFamily="34" charset="0"/>
            </a:endParaRPr>
          </a:p>
          <a:p>
            <a:r>
              <a:rPr lang="en-US" sz="1100" dirty="0">
                <a:latin typeface="Calibri (Body)"/>
                <a:cs typeface="Arial" panose="020B0604020202020204" pitchFamily="34" charset="0"/>
              </a:rPr>
              <a:t>Version 4</a:t>
            </a:r>
            <a:r>
              <a:rPr lang="en-US" sz="1100" dirty="0" smtClean="0">
                <a:latin typeface="Calibri (Body)"/>
                <a:cs typeface="Arial" panose="020B0604020202020204" pitchFamily="34" charset="0"/>
              </a:rPr>
              <a:t>. </a:t>
            </a:r>
            <a:endParaRPr lang="en-US" sz="1100" dirty="0" smtClean="0">
              <a:cs typeface="Arial" panose="020B0604020202020204" pitchFamily="34" charset="0"/>
            </a:endParaRPr>
          </a:p>
          <a:p>
            <a:endParaRPr lang="en-US" sz="1100" dirty="0">
              <a:solidFill>
                <a:schemeClr val="tx1">
                  <a:lumMod val="50000"/>
                </a:schemeClr>
              </a:solidFill>
              <a:cs typeface="Arial" panose="020B0604020202020204" pitchFamily="34" charset="0"/>
            </a:endParaRPr>
          </a:p>
        </p:txBody>
      </p:sp>
      <p:sp>
        <p:nvSpPr>
          <p:cNvPr id="20" name="TextBox 19"/>
          <p:cNvSpPr txBox="1"/>
          <p:nvPr/>
        </p:nvSpPr>
        <p:spPr>
          <a:xfrm>
            <a:off x="3699322" y="1868438"/>
            <a:ext cx="3285107" cy="2169825"/>
          </a:xfrm>
          <a:prstGeom prst="rect">
            <a:avLst/>
          </a:prstGeom>
          <a:noFill/>
        </p:spPr>
        <p:txBody>
          <a:bodyPr wrap="square" rtlCol="0">
            <a:spAutoFit/>
          </a:bodyPr>
          <a:lstStyle/>
          <a:p>
            <a:r>
              <a:rPr lang="en-IE" sz="1400" b="1" dirty="0" smtClean="0">
                <a:solidFill>
                  <a:srgbClr val="0075BF"/>
                </a:solidFill>
                <a:cs typeface="Arial"/>
              </a:rPr>
              <a:t>Where </a:t>
            </a:r>
            <a:r>
              <a:rPr lang="en-IE" sz="1400" b="1" dirty="0">
                <a:solidFill>
                  <a:srgbClr val="0075BF"/>
                </a:solidFill>
                <a:cs typeface="Arial"/>
              </a:rPr>
              <a:t>can I get further advice</a:t>
            </a:r>
            <a:r>
              <a:rPr lang="en-IE" sz="1400" b="1" dirty="0" smtClean="0">
                <a:solidFill>
                  <a:srgbClr val="0075BF"/>
                </a:solidFill>
                <a:cs typeface="Arial"/>
              </a:rPr>
              <a:t>?</a:t>
            </a:r>
            <a:r>
              <a:rPr lang="en-IE" sz="1100" b="1" dirty="0">
                <a:cs typeface="Arial"/>
              </a:rPr>
              <a:t/>
            </a:r>
            <a:br>
              <a:rPr lang="en-IE" sz="1100" b="1" dirty="0">
                <a:cs typeface="Arial"/>
              </a:rPr>
            </a:br>
            <a:r>
              <a:rPr lang="en-IE" sz="1100" dirty="0">
                <a:cs typeface="Arial"/>
              </a:rPr>
              <a:t>For further advice and information, talk to the nurse </a:t>
            </a:r>
            <a:r>
              <a:rPr lang="en-IE" sz="1100" dirty="0" smtClean="0">
                <a:cs typeface="Arial"/>
              </a:rPr>
              <a:t>looking </a:t>
            </a:r>
            <a:r>
              <a:rPr lang="en-IE" sz="1100" dirty="0">
                <a:cs typeface="Arial"/>
              </a:rPr>
              <a:t>after you or the nurse manager in charge </a:t>
            </a:r>
            <a:r>
              <a:rPr lang="en-IE" sz="1100" dirty="0" smtClean="0">
                <a:cs typeface="Arial"/>
              </a:rPr>
              <a:t>of the </a:t>
            </a:r>
            <a:r>
              <a:rPr lang="en-IE" sz="1100" dirty="0">
                <a:cs typeface="Arial"/>
              </a:rPr>
              <a:t>ward. </a:t>
            </a:r>
            <a:r>
              <a:rPr lang="en-IE" sz="1100" dirty="0" smtClean="0">
                <a:cs typeface="Arial"/>
              </a:rPr>
              <a:t> Further information for self isolation at home can also be found on the following link. </a:t>
            </a:r>
          </a:p>
          <a:p>
            <a:r>
              <a:rPr lang="en-IE" sz="1100" u="sng" dirty="0">
                <a:hlinkClick r:id="rId5"/>
              </a:rPr>
              <a:t>https://www.hpsc.ie/a-z/respiratory/coronavirus/novelcoronavirus/guidance/selfisolationathome/</a:t>
            </a:r>
            <a:endParaRPr lang="en-IE" sz="1100" dirty="0"/>
          </a:p>
          <a:p>
            <a:endParaRPr lang="en-IE" sz="1100" dirty="0">
              <a:cs typeface="Arial"/>
            </a:endParaRPr>
          </a:p>
          <a:p>
            <a:r>
              <a:rPr lang="en-IE" sz="1100" b="1" dirty="0" smtClean="0">
                <a:cs typeface="Arial"/>
              </a:rPr>
              <a:t>The following are examples of personal Protection equipment worn by staff looks like</a:t>
            </a:r>
            <a:r>
              <a:rPr lang="en-IE" sz="1100" b="1" dirty="0">
                <a:cs typeface="Arial"/>
              </a:rPr>
              <a:t>:</a:t>
            </a:r>
          </a:p>
        </p:txBody>
      </p:sp>
      <p:pic>
        <p:nvPicPr>
          <p:cNvPr id="22" name="Picture 21" descr="C:\Users\t18002382\AppData\Local\Microsoft\Windows\Temporary Internet Files\Content.Word\DSC_5113.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20004" y="4135710"/>
            <a:ext cx="1353888" cy="1741121"/>
          </a:xfrm>
          <a:prstGeom prst="rect">
            <a:avLst/>
          </a:prstGeom>
          <a:noFill/>
          <a:ln w="12700" cmpd="thickThin">
            <a:solidFill>
              <a:srgbClr val="000000"/>
            </a:solidFill>
          </a:ln>
          <a:effectLst>
            <a:softEdge rad="0"/>
          </a:effectLst>
        </p:spPr>
      </p:pic>
      <p:pic>
        <p:nvPicPr>
          <p:cNvPr id="29" name="Picture 23"/>
          <p:cNvPicPr>
            <a:picLocks noChangeAspect="1"/>
          </p:cNvPicPr>
          <p:nvPr/>
        </p:nvPicPr>
        <p:blipFill>
          <a:blip r:embed="rId7">
            <a:extLst>
              <a:ext uri="{28A0092B-C50C-407E-A947-70E740481C1C}">
                <a14:useLocalDpi xmlns:a14="http://schemas.microsoft.com/office/drawing/2010/main" val="0"/>
              </a:ext>
            </a:extLst>
          </a:blip>
          <a:srcRect t="21783"/>
          <a:stretch>
            <a:fillRect/>
          </a:stretch>
        </p:blipFill>
        <p:spPr bwMode="auto">
          <a:xfrm>
            <a:off x="5320962" y="4126318"/>
            <a:ext cx="1206267" cy="17505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67950" y="83334"/>
            <a:ext cx="3156070" cy="7232749"/>
          </a:xfrm>
          <a:prstGeom prst="rect">
            <a:avLst/>
          </a:prstGeom>
          <a:noFill/>
        </p:spPr>
        <p:txBody>
          <a:bodyPr wrap="square" rtlCol="0">
            <a:spAutoFit/>
          </a:bodyPr>
          <a:lstStyle/>
          <a:p>
            <a:pPr marL="12700">
              <a:lnSpc>
                <a:spcPct val="100000"/>
              </a:lnSpc>
            </a:pPr>
            <a:r>
              <a:rPr lang="en-IE" sz="1400" b="1" spc="-20" dirty="0">
                <a:solidFill>
                  <a:schemeClr val="bg1"/>
                </a:solidFill>
                <a:cs typeface="Arial"/>
              </a:rPr>
              <a:t>What can I do to </a:t>
            </a:r>
            <a:r>
              <a:rPr lang="en-IE" sz="1400" b="1" spc="-20" dirty="0" smtClean="0">
                <a:solidFill>
                  <a:schemeClr val="bg1"/>
                </a:solidFill>
                <a:cs typeface="Arial"/>
              </a:rPr>
              <a:t>help</a:t>
            </a:r>
            <a:r>
              <a:rPr lang="en-IE" sz="1400" b="1" spc="-20" dirty="0">
                <a:solidFill>
                  <a:schemeClr val="bg1"/>
                </a:solidFill>
                <a:cs typeface="Arial"/>
              </a:rPr>
              <a:t> </a:t>
            </a:r>
            <a:r>
              <a:rPr lang="en-IE" sz="1400" b="1" spc="-20" dirty="0" smtClean="0">
                <a:solidFill>
                  <a:schemeClr val="bg1"/>
                </a:solidFill>
                <a:cs typeface="Arial"/>
              </a:rPr>
              <a:t>both in hospital and at home? </a:t>
            </a:r>
          </a:p>
          <a:p>
            <a:pPr marL="12700">
              <a:lnSpc>
                <a:spcPct val="100000"/>
              </a:lnSpc>
            </a:pPr>
            <a:r>
              <a:rPr lang="en-IE" sz="600" b="1" spc="-20" dirty="0">
                <a:solidFill>
                  <a:schemeClr val="bg1"/>
                </a:solidFill>
                <a:cs typeface="Arial"/>
              </a:rPr>
              <a:t/>
            </a:r>
            <a:br>
              <a:rPr lang="en-IE" sz="600" b="1" spc="-20" dirty="0">
                <a:solidFill>
                  <a:schemeClr val="bg1"/>
                </a:solidFill>
                <a:cs typeface="Arial"/>
              </a:rPr>
            </a:br>
            <a:r>
              <a:rPr lang="en-IE" sz="1100" b="1" dirty="0">
                <a:solidFill>
                  <a:schemeClr val="bg1"/>
                </a:solidFill>
                <a:cs typeface="Arial"/>
              </a:rPr>
              <a:t>1. </a:t>
            </a:r>
            <a:r>
              <a:rPr lang="en-IE" sz="1100" dirty="0" smtClean="0">
                <a:solidFill>
                  <a:schemeClr val="bg1"/>
                </a:solidFill>
                <a:cs typeface="Arial"/>
              </a:rPr>
              <a:t>Please c</a:t>
            </a:r>
            <a:r>
              <a:rPr lang="en-IE" sz="1100" dirty="0" smtClean="0">
                <a:solidFill>
                  <a:schemeClr val="bg1"/>
                </a:solidFill>
              </a:rPr>
              <a:t>lean </a:t>
            </a:r>
            <a:r>
              <a:rPr lang="en-IE" sz="1100" dirty="0">
                <a:solidFill>
                  <a:schemeClr val="bg1"/>
                </a:solidFill>
              </a:rPr>
              <a:t>your hands regularly, </a:t>
            </a:r>
            <a:r>
              <a:rPr lang="en-IE" sz="1100" dirty="0" smtClean="0">
                <a:solidFill>
                  <a:schemeClr val="bg1"/>
                </a:solidFill>
              </a:rPr>
              <a:t>especially: when they are soiled, after using </a:t>
            </a:r>
            <a:r>
              <a:rPr lang="en-IE" sz="1100" dirty="0">
                <a:solidFill>
                  <a:schemeClr val="bg1"/>
                </a:solidFill>
              </a:rPr>
              <a:t>the </a:t>
            </a:r>
            <a:r>
              <a:rPr lang="en-IE" sz="1100" dirty="0" smtClean="0">
                <a:solidFill>
                  <a:schemeClr val="bg1"/>
                </a:solidFill>
              </a:rPr>
              <a:t>toilet and before eating.  If </a:t>
            </a:r>
            <a:r>
              <a:rPr lang="en-IE" sz="1100" dirty="0">
                <a:solidFill>
                  <a:schemeClr val="bg1"/>
                </a:solidFill>
              </a:rPr>
              <a:t>you </a:t>
            </a:r>
            <a:r>
              <a:rPr lang="en-IE" sz="1100" dirty="0" smtClean="0">
                <a:solidFill>
                  <a:schemeClr val="bg1"/>
                </a:solidFill>
              </a:rPr>
              <a:t>are in the Hospital and are </a:t>
            </a:r>
            <a:r>
              <a:rPr lang="en-IE" sz="1100" dirty="0">
                <a:solidFill>
                  <a:schemeClr val="bg1"/>
                </a:solidFill>
              </a:rPr>
              <a:t>unable to go to the </a:t>
            </a:r>
            <a:r>
              <a:rPr lang="en-IE" sz="1100" dirty="0" smtClean="0">
                <a:solidFill>
                  <a:schemeClr val="bg1"/>
                </a:solidFill>
              </a:rPr>
              <a:t>sink </a:t>
            </a:r>
            <a:r>
              <a:rPr lang="en-IE" sz="1100" dirty="0">
                <a:solidFill>
                  <a:schemeClr val="bg1"/>
                </a:solidFill>
              </a:rPr>
              <a:t>in your room please ask the </a:t>
            </a:r>
            <a:r>
              <a:rPr lang="en-IE" sz="1100" dirty="0" smtClean="0">
                <a:solidFill>
                  <a:schemeClr val="bg1"/>
                </a:solidFill>
              </a:rPr>
              <a:t>Nurse Manager </a:t>
            </a:r>
            <a:r>
              <a:rPr lang="en-IE" sz="1100" dirty="0">
                <a:solidFill>
                  <a:schemeClr val="bg1"/>
                </a:solidFill>
              </a:rPr>
              <a:t>hand wipes</a:t>
            </a:r>
            <a:r>
              <a:rPr lang="en-IE" sz="1100" dirty="0" smtClean="0">
                <a:solidFill>
                  <a:schemeClr val="bg1"/>
                </a:solidFill>
              </a:rPr>
              <a:t>.</a:t>
            </a:r>
          </a:p>
          <a:p>
            <a:pPr marL="12700">
              <a:lnSpc>
                <a:spcPct val="100000"/>
              </a:lnSpc>
            </a:pPr>
            <a:r>
              <a:rPr lang="en-IE" sz="1100" dirty="0" smtClean="0">
                <a:solidFill>
                  <a:schemeClr val="bg1"/>
                </a:solidFill>
              </a:rPr>
              <a:t> </a:t>
            </a:r>
            <a:endParaRPr lang="en-IE" sz="1100" dirty="0">
              <a:solidFill>
                <a:schemeClr val="bg1"/>
              </a:solidFill>
            </a:endParaRPr>
          </a:p>
          <a:p>
            <a:pPr marL="12700"/>
            <a:r>
              <a:rPr lang="en-IE" sz="1100" b="1" dirty="0">
                <a:solidFill>
                  <a:schemeClr val="bg1"/>
                </a:solidFill>
                <a:cs typeface="Arial" panose="020B0604020202020204" pitchFamily="34" charset="0"/>
              </a:rPr>
              <a:t>2. </a:t>
            </a:r>
            <a:r>
              <a:rPr lang="en-IE" sz="1100" dirty="0" smtClean="0">
                <a:solidFill>
                  <a:schemeClr val="bg1"/>
                </a:solidFill>
              </a:rPr>
              <a:t>Please </a:t>
            </a:r>
            <a:r>
              <a:rPr lang="en-IE" sz="1100" dirty="0">
                <a:solidFill>
                  <a:schemeClr val="bg1"/>
                </a:solidFill>
              </a:rPr>
              <a:t>make sure you have your own </a:t>
            </a:r>
            <a:r>
              <a:rPr lang="en-IE" sz="1100" dirty="0" smtClean="0">
                <a:solidFill>
                  <a:schemeClr val="bg1"/>
                </a:solidFill>
              </a:rPr>
              <a:t>toiletries</a:t>
            </a:r>
            <a:r>
              <a:rPr lang="en-IE" sz="1100" dirty="0">
                <a:solidFill>
                  <a:schemeClr val="bg1"/>
                </a:solidFill>
              </a:rPr>
              <a:t> </a:t>
            </a:r>
            <a:r>
              <a:rPr lang="en-IE" sz="1100" dirty="0" smtClean="0">
                <a:solidFill>
                  <a:schemeClr val="bg1"/>
                </a:solidFill>
              </a:rPr>
              <a:t>and tissues</a:t>
            </a:r>
            <a:r>
              <a:rPr lang="en-IE" sz="1100" dirty="0">
                <a:solidFill>
                  <a:schemeClr val="bg1"/>
                </a:solidFill>
              </a:rPr>
              <a:t> </a:t>
            </a:r>
            <a:r>
              <a:rPr lang="en-IE" sz="1100" dirty="0" smtClean="0">
                <a:solidFill>
                  <a:schemeClr val="bg1"/>
                </a:solidFill>
              </a:rPr>
              <a:t>while in hospital. </a:t>
            </a:r>
            <a:endParaRPr lang="en-IE" sz="1100" dirty="0">
              <a:solidFill>
                <a:schemeClr val="bg1"/>
              </a:solidFill>
            </a:endParaRPr>
          </a:p>
          <a:p>
            <a:pPr marL="12700"/>
            <a:endParaRPr lang="en-IE" sz="1100" dirty="0">
              <a:solidFill>
                <a:schemeClr val="bg1"/>
              </a:solidFill>
            </a:endParaRPr>
          </a:p>
          <a:p>
            <a:pPr marL="12700"/>
            <a:r>
              <a:rPr lang="en-IE" sz="1100" b="1" dirty="0">
                <a:solidFill>
                  <a:schemeClr val="bg1"/>
                </a:solidFill>
                <a:cs typeface="Arial" panose="020B0604020202020204" pitchFamily="34" charset="0"/>
              </a:rPr>
              <a:t>3. </a:t>
            </a:r>
            <a:r>
              <a:rPr lang="en-IE" sz="1100" dirty="0">
                <a:solidFill>
                  <a:schemeClr val="bg1"/>
                </a:solidFill>
                <a:cs typeface="Arial" panose="020B0604020202020204" pitchFamily="34" charset="0"/>
              </a:rPr>
              <a:t>When coughing or sneezing use a tissue </a:t>
            </a:r>
            <a:r>
              <a:rPr lang="en-IE" sz="1100" dirty="0" smtClean="0">
                <a:solidFill>
                  <a:schemeClr val="bg1"/>
                </a:solidFill>
                <a:cs typeface="Arial" panose="020B0604020202020204" pitchFamily="34" charset="0"/>
              </a:rPr>
              <a:t>and </a:t>
            </a:r>
            <a:r>
              <a:rPr lang="en-IE" sz="1100" dirty="0">
                <a:solidFill>
                  <a:schemeClr val="bg1"/>
                </a:solidFill>
                <a:cs typeface="Arial" panose="020B0604020202020204" pitchFamily="34" charset="0"/>
              </a:rPr>
              <a:t>turn your head away from others. Dispose of the tissue </a:t>
            </a:r>
            <a:r>
              <a:rPr lang="en-IE" sz="1100" dirty="0" smtClean="0">
                <a:solidFill>
                  <a:schemeClr val="bg1"/>
                </a:solidFill>
                <a:cs typeface="Arial" panose="020B0604020202020204" pitchFamily="34" charset="0"/>
              </a:rPr>
              <a:t>and </a:t>
            </a:r>
            <a:r>
              <a:rPr lang="en-IE" sz="1100" dirty="0">
                <a:solidFill>
                  <a:schemeClr val="bg1"/>
                </a:solidFill>
                <a:cs typeface="Arial" panose="020B0604020202020204" pitchFamily="34" charset="0"/>
              </a:rPr>
              <a:t>clean your hands</a:t>
            </a:r>
            <a:r>
              <a:rPr lang="en-IE" sz="1100" dirty="0" smtClean="0">
                <a:solidFill>
                  <a:schemeClr val="bg1"/>
                </a:solidFill>
                <a:cs typeface="Arial" panose="020B0604020202020204" pitchFamily="34" charset="0"/>
              </a:rPr>
              <a:t>.</a:t>
            </a:r>
          </a:p>
          <a:p>
            <a:pPr marL="12700"/>
            <a:endParaRPr lang="en-IE" sz="1100" dirty="0">
              <a:solidFill>
                <a:schemeClr val="bg1"/>
              </a:solidFill>
              <a:cs typeface="Arial" panose="020B0604020202020204" pitchFamily="34" charset="0"/>
            </a:endParaRPr>
          </a:p>
          <a:p>
            <a:pPr marL="12700"/>
            <a:r>
              <a:rPr lang="en-IE" sz="1100" b="1" dirty="0">
                <a:solidFill>
                  <a:schemeClr val="bg1"/>
                </a:solidFill>
                <a:cs typeface="Arial" panose="020B0604020202020204" pitchFamily="34" charset="0"/>
              </a:rPr>
              <a:t>4. </a:t>
            </a:r>
            <a:r>
              <a:rPr lang="en-IE" sz="1100" dirty="0">
                <a:solidFill>
                  <a:schemeClr val="bg1"/>
                </a:solidFill>
                <a:cs typeface="Arial" panose="020B0604020202020204" pitchFamily="34" charset="0"/>
              </a:rPr>
              <a:t>D</a:t>
            </a:r>
            <a:r>
              <a:rPr lang="en-IE" sz="1100" dirty="0" smtClean="0">
                <a:solidFill>
                  <a:schemeClr val="bg1"/>
                </a:solidFill>
                <a:cs typeface="Arial" panose="020B0604020202020204" pitchFamily="34" charset="0"/>
              </a:rPr>
              <a:t>o </a:t>
            </a:r>
            <a:r>
              <a:rPr lang="en-IE" sz="1100" dirty="0">
                <a:solidFill>
                  <a:schemeClr val="bg1"/>
                </a:solidFill>
                <a:cs typeface="Arial" panose="020B0604020202020204" pitchFamily="34" charset="0"/>
              </a:rPr>
              <a:t>not touch your wounds, medical devices, drips or catheters. </a:t>
            </a:r>
            <a:endParaRPr lang="en-IE" sz="1100" dirty="0" smtClean="0">
              <a:solidFill>
                <a:schemeClr val="bg1"/>
              </a:solidFill>
              <a:cs typeface="Arial" panose="020B0604020202020204" pitchFamily="34" charset="0"/>
            </a:endParaRPr>
          </a:p>
          <a:p>
            <a:pPr marL="12700"/>
            <a:endParaRPr lang="en-IE" sz="1100" dirty="0">
              <a:solidFill>
                <a:schemeClr val="bg1"/>
              </a:solidFill>
              <a:cs typeface="Arial" panose="020B0604020202020204" pitchFamily="34" charset="0"/>
            </a:endParaRPr>
          </a:p>
          <a:p>
            <a:pPr marL="12700"/>
            <a:r>
              <a:rPr lang="en-IE" sz="1100" b="1" dirty="0">
                <a:solidFill>
                  <a:schemeClr val="bg1"/>
                </a:solidFill>
                <a:cs typeface="Arial" panose="020B0604020202020204" pitchFamily="34" charset="0"/>
              </a:rPr>
              <a:t>5. </a:t>
            </a:r>
            <a:r>
              <a:rPr lang="en-IE" sz="1100" dirty="0">
                <a:solidFill>
                  <a:schemeClr val="bg1"/>
                </a:solidFill>
                <a:cs typeface="Arial" panose="020B0604020202020204" pitchFamily="34" charset="0"/>
              </a:rPr>
              <a:t>Limit the amount of </a:t>
            </a:r>
            <a:r>
              <a:rPr lang="en-IE" sz="1100" dirty="0" smtClean="0">
                <a:solidFill>
                  <a:schemeClr val="bg1"/>
                </a:solidFill>
                <a:cs typeface="Arial" panose="020B0604020202020204" pitchFamily="34" charset="0"/>
              </a:rPr>
              <a:t>personal belongings </a:t>
            </a:r>
            <a:r>
              <a:rPr lang="en-IE" sz="1100" dirty="0">
                <a:solidFill>
                  <a:schemeClr val="bg1"/>
                </a:solidFill>
                <a:cs typeface="Arial" panose="020B0604020202020204" pitchFamily="34" charset="0"/>
              </a:rPr>
              <a:t>in your </a:t>
            </a:r>
            <a:r>
              <a:rPr lang="en-IE" sz="1100" dirty="0" smtClean="0">
                <a:solidFill>
                  <a:schemeClr val="bg1"/>
                </a:solidFill>
                <a:cs typeface="Arial" panose="020B0604020202020204" pitchFamily="34" charset="0"/>
              </a:rPr>
              <a:t>hospital room</a:t>
            </a:r>
            <a:r>
              <a:rPr lang="en-IE" sz="1100" dirty="0">
                <a:solidFill>
                  <a:schemeClr val="bg1"/>
                </a:solidFill>
                <a:cs typeface="Arial" panose="020B0604020202020204" pitchFamily="34" charset="0"/>
              </a:rPr>
              <a:t>, especially in your bedside locker and table. This helps staff keep your room as clean as possible which further </a:t>
            </a:r>
            <a:r>
              <a:rPr lang="en-IE" sz="1100" dirty="0" smtClean="0">
                <a:solidFill>
                  <a:schemeClr val="bg1"/>
                </a:solidFill>
                <a:cs typeface="Arial" panose="020B0604020202020204" pitchFamily="34" charset="0"/>
              </a:rPr>
              <a:t> reduces </a:t>
            </a:r>
            <a:r>
              <a:rPr lang="en-IE" sz="1100" dirty="0">
                <a:solidFill>
                  <a:schemeClr val="bg1"/>
                </a:solidFill>
                <a:cs typeface="Arial" panose="020B0604020202020204" pitchFamily="34" charset="0"/>
              </a:rPr>
              <a:t>the risk of </a:t>
            </a:r>
            <a:r>
              <a:rPr lang="en-IE" sz="1100" dirty="0" smtClean="0">
                <a:solidFill>
                  <a:schemeClr val="bg1"/>
                </a:solidFill>
                <a:cs typeface="Arial" panose="020B0604020202020204" pitchFamily="34" charset="0"/>
              </a:rPr>
              <a:t>infection.</a:t>
            </a:r>
          </a:p>
          <a:p>
            <a:pPr marL="12700"/>
            <a:endParaRPr lang="en-IE" sz="1100" dirty="0" smtClean="0">
              <a:solidFill>
                <a:schemeClr val="bg1"/>
              </a:solidFill>
              <a:cs typeface="Arial" panose="020B0604020202020204" pitchFamily="34" charset="0"/>
            </a:endParaRPr>
          </a:p>
          <a:p>
            <a:pPr marL="12700"/>
            <a:r>
              <a:rPr lang="en-IE" sz="1100" b="1" dirty="0" smtClean="0">
                <a:solidFill>
                  <a:schemeClr val="bg1"/>
                </a:solidFill>
                <a:cs typeface="Arial" panose="020B0604020202020204" pitchFamily="34" charset="0"/>
              </a:rPr>
              <a:t>6</a:t>
            </a:r>
            <a:r>
              <a:rPr lang="en-IE" sz="1100" dirty="0" smtClean="0">
                <a:solidFill>
                  <a:schemeClr val="bg1"/>
                </a:solidFill>
                <a:cs typeface="Arial" panose="020B0604020202020204" pitchFamily="34" charset="0"/>
              </a:rPr>
              <a:t>. Please wear a mask when leaving your bed space.  </a:t>
            </a:r>
            <a:endParaRPr lang="en-IE" sz="1100" dirty="0" smtClean="0">
              <a:solidFill>
                <a:schemeClr val="bg1"/>
              </a:solidFill>
              <a:cs typeface="Arial" panose="020B0604020202020204" pitchFamily="34" charset="0"/>
            </a:endParaRPr>
          </a:p>
          <a:p>
            <a:pPr marL="12700"/>
            <a:endParaRPr lang="en-IE" sz="1100" dirty="0" smtClean="0">
              <a:solidFill>
                <a:schemeClr val="bg1"/>
              </a:solidFill>
              <a:cs typeface="Arial" panose="020B0604020202020204" pitchFamily="34" charset="0"/>
            </a:endParaRPr>
          </a:p>
          <a:p>
            <a:pPr marL="12700"/>
            <a:r>
              <a:rPr lang="en-IE" sz="1100" b="1" dirty="0" smtClean="0">
                <a:solidFill>
                  <a:schemeClr val="bg1"/>
                </a:solidFill>
                <a:cs typeface="Arial" panose="020B0604020202020204" pitchFamily="34" charset="0"/>
              </a:rPr>
              <a:t>7. </a:t>
            </a:r>
            <a:r>
              <a:rPr lang="en-IE" sz="1100" dirty="0" smtClean="0">
                <a:solidFill>
                  <a:schemeClr val="bg1"/>
                </a:solidFill>
                <a:cs typeface="Arial" panose="020B0604020202020204" pitchFamily="34" charset="0"/>
              </a:rPr>
              <a:t>Please</a:t>
            </a:r>
            <a:r>
              <a:rPr lang="en-IE" sz="1100" b="1" dirty="0" smtClean="0">
                <a:solidFill>
                  <a:schemeClr val="bg1"/>
                </a:solidFill>
                <a:cs typeface="Arial" panose="020B0604020202020204" pitchFamily="34" charset="0"/>
              </a:rPr>
              <a:t> </a:t>
            </a:r>
            <a:r>
              <a:rPr lang="en-IE" sz="1100" dirty="0" smtClean="0">
                <a:solidFill>
                  <a:schemeClr val="bg1"/>
                </a:solidFill>
                <a:cs typeface="Arial" panose="020B0604020202020204" pitchFamily="34" charset="0"/>
              </a:rPr>
              <a:t>let your family know that visiting is not allowed at the moment. </a:t>
            </a:r>
            <a:r>
              <a:rPr lang="en-IE" sz="1100" dirty="0">
                <a:solidFill>
                  <a:schemeClr val="bg1"/>
                </a:solidFill>
                <a:cs typeface="Arial" panose="020B0604020202020204" pitchFamily="34" charset="0"/>
              </a:rPr>
              <a:t>This is to protect you, your family and healthcare staff. Ask your nurse about virtual visits using technology. Your loved ones can also email messages to </a:t>
            </a:r>
            <a:r>
              <a:rPr lang="en-IE" sz="1100" dirty="0">
                <a:solidFill>
                  <a:schemeClr val="bg1"/>
                </a:solidFill>
                <a:cs typeface="Arial" panose="020B0604020202020204" pitchFamily="34" charset="0"/>
                <a:hlinkClick r:id="rId8"/>
              </a:rPr>
              <a:t>SendingLove@tuh.ie</a:t>
            </a:r>
            <a:r>
              <a:rPr lang="en-IE" sz="1100" dirty="0">
                <a:solidFill>
                  <a:schemeClr val="bg1"/>
                </a:solidFill>
                <a:cs typeface="Arial" panose="020B0604020202020204" pitchFamily="34" charset="0"/>
              </a:rPr>
              <a:t> which will be delivered to you.  </a:t>
            </a:r>
            <a:endParaRPr lang="en-IE" sz="1100" dirty="0">
              <a:solidFill>
                <a:schemeClr val="bg1"/>
              </a:solidFill>
            </a:endParaRPr>
          </a:p>
          <a:p>
            <a:pPr marL="12700"/>
            <a:endParaRPr lang="en-IE" sz="1100" dirty="0">
              <a:solidFill>
                <a:schemeClr val="bg1"/>
              </a:solidFill>
              <a:cs typeface="Arial" panose="020B0604020202020204" pitchFamily="34" charset="0"/>
            </a:endParaRPr>
          </a:p>
          <a:p>
            <a:pPr marL="12700"/>
            <a:r>
              <a:rPr lang="en-IE" sz="1100" b="1" dirty="0" smtClean="0">
                <a:solidFill>
                  <a:schemeClr val="bg1"/>
                </a:solidFill>
                <a:cs typeface="Arial" panose="020B0604020202020204" pitchFamily="34" charset="0"/>
              </a:rPr>
              <a:t>8</a:t>
            </a:r>
            <a:r>
              <a:rPr lang="en-IE" sz="1100" dirty="0" smtClean="0">
                <a:solidFill>
                  <a:schemeClr val="bg1"/>
                </a:solidFill>
                <a:cs typeface="Arial" panose="020B0604020202020204" pitchFamily="34" charset="0"/>
              </a:rPr>
              <a:t>. If you are discharged during your contact period follow national guidance and do not go to any social gatherings, work, hospitals or clinics. Keep a two metre distance from others including your family</a:t>
            </a:r>
            <a:r>
              <a:rPr lang="en-IE" sz="1200" dirty="0" smtClean="0">
                <a:solidFill>
                  <a:schemeClr val="bg1"/>
                </a:solidFill>
                <a:cs typeface="Arial" panose="020B0604020202020204" pitchFamily="34" charset="0"/>
              </a:rPr>
              <a:t>.</a:t>
            </a:r>
            <a:endParaRPr lang="en-IE" sz="1200" dirty="0">
              <a:solidFill>
                <a:schemeClr val="bg1"/>
              </a:solidFill>
            </a:endParaRPr>
          </a:p>
        </p:txBody>
      </p:sp>
    </p:spTree>
    <p:extLst>
      <p:ext uri="{BB962C8B-B14F-4D97-AF65-F5344CB8AC3E}">
        <p14:creationId xmlns:p14="http://schemas.microsoft.com/office/powerpoint/2010/main" val="192929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bk object 17"/>
          <p:cNvSpPr/>
          <p:nvPr/>
        </p:nvSpPr>
        <p:spPr>
          <a:xfrm>
            <a:off x="5513" y="0"/>
            <a:ext cx="3423487" cy="7562850"/>
          </a:xfrm>
          <a:custGeom>
            <a:avLst/>
            <a:gdLst/>
            <a:ahLst/>
            <a:cxnLst/>
            <a:rect l="l" t="t" r="r" b="b"/>
            <a:pathLst>
              <a:path w="3564254" h="4797425">
                <a:moveTo>
                  <a:pt x="0" y="4796993"/>
                </a:moveTo>
                <a:lnTo>
                  <a:pt x="3564001" y="4796993"/>
                </a:lnTo>
                <a:lnTo>
                  <a:pt x="3564001" y="0"/>
                </a:lnTo>
                <a:lnTo>
                  <a:pt x="0" y="0"/>
                </a:lnTo>
                <a:lnTo>
                  <a:pt x="0" y="4796993"/>
                </a:lnTo>
                <a:close/>
              </a:path>
            </a:pathLst>
          </a:custGeom>
          <a:solidFill>
            <a:srgbClr val="0075BF"/>
          </a:solidFill>
        </p:spPr>
        <p:txBody>
          <a:bodyPr wrap="square" lIns="0" tIns="0" rIns="0" bIns="0" rtlCol="0"/>
          <a:lstStyle/>
          <a:p>
            <a:endParaRPr dirty="0"/>
          </a:p>
        </p:txBody>
      </p:sp>
      <p:sp>
        <p:nvSpPr>
          <p:cNvPr id="20" name="TextBox 19"/>
          <p:cNvSpPr txBox="1"/>
          <p:nvPr/>
        </p:nvSpPr>
        <p:spPr>
          <a:xfrm>
            <a:off x="7420339" y="147010"/>
            <a:ext cx="3238117" cy="7186583"/>
          </a:xfrm>
          <a:prstGeom prst="rect">
            <a:avLst/>
          </a:prstGeom>
          <a:noFill/>
        </p:spPr>
        <p:txBody>
          <a:bodyPr wrap="square" lIns="0" tIns="0" rIns="0" bIns="0" rtlCol="0">
            <a:spAutoFit/>
          </a:bodyPr>
          <a:lstStyle/>
          <a:p>
            <a:pPr marL="12700"/>
            <a:r>
              <a:rPr lang="en-IE" sz="1400" b="1" dirty="0" smtClean="0">
                <a:solidFill>
                  <a:srgbClr val="0070C0"/>
                </a:solidFill>
                <a:cs typeface="Arial"/>
              </a:rPr>
              <a:t>What </a:t>
            </a:r>
            <a:r>
              <a:rPr lang="en-IE" sz="1400" b="1" dirty="0">
                <a:solidFill>
                  <a:srgbClr val="0070C0"/>
                </a:solidFill>
                <a:cs typeface="Arial"/>
              </a:rPr>
              <a:t>about eating or drinking</a:t>
            </a:r>
            <a:r>
              <a:rPr lang="en-IE" sz="1400" b="1" dirty="0" smtClean="0">
                <a:solidFill>
                  <a:srgbClr val="0070C0"/>
                </a:solidFill>
                <a:cs typeface="Arial"/>
              </a:rPr>
              <a:t>?</a:t>
            </a:r>
          </a:p>
          <a:p>
            <a:pPr marL="12700"/>
            <a:r>
              <a:rPr lang="en-IE" sz="1100" dirty="0">
                <a:cs typeface="Arial"/>
              </a:rPr>
              <a:t>Your meals will be brought to you. Your water jug will be filled up when needed. Eat well and keep yourself hydrated. </a:t>
            </a:r>
          </a:p>
          <a:p>
            <a:pPr marL="12700"/>
            <a:endParaRPr lang="en-IE" sz="1100" dirty="0" smtClean="0">
              <a:solidFill>
                <a:srgbClr val="0070C0"/>
              </a:solidFill>
              <a:cs typeface="Arial"/>
            </a:endParaRPr>
          </a:p>
          <a:p>
            <a:pPr marL="12700"/>
            <a:r>
              <a:rPr lang="en-IE" sz="1400" b="1" dirty="0">
                <a:solidFill>
                  <a:srgbClr val="0070C0"/>
                </a:solidFill>
                <a:cs typeface="Arial"/>
              </a:rPr>
              <a:t>When will my room be </a:t>
            </a:r>
            <a:r>
              <a:rPr lang="en-IE" sz="1400" b="1" dirty="0" smtClean="0">
                <a:solidFill>
                  <a:srgbClr val="0070C0"/>
                </a:solidFill>
                <a:cs typeface="Arial"/>
              </a:rPr>
              <a:t>cleaned whilst in hospital?</a:t>
            </a:r>
            <a:r>
              <a:rPr lang="en-IE" sz="1400" b="1" dirty="0">
                <a:cs typeface="Arial"/>
              </a:rPr>
              <a:t/>
            </a:r>
            <a:br>
              <a:rPr lang="en-IE" sz="1400" b="1" dirty="0">
                <a:cs typeface="Arial"/>
              </a:rPr>
            </a:br>
            <a:r>
              <a:rPr lang="en-IE" sz="1100" dirty="0">
                <a:cs typeface="Arial"/>
              </a:rPr>
              <a:t>It is important that your room is kept clean and tidy. The cleaning staff will clean your room and empty the bins daily</a:t>
            </a:r>
            <a:r>
              <a:rPr lang="en-IE" sz="1100" dirty="0" smtClean="0">
                <a:cs typeface="Arial"/>
              </a:rPr>
              <a:t>.</a:t>
            </a:r>
          </a:p>
          <a:p>
            <a:pPr marL="12700"/>
            <a:endParaRPr lang="en-IE" sz="1100" dirty="0">
              <a:cs typeface="Arial"/>
            </a:endParaRPr>
          </a:p>
          <a:p>
            <a:pPr marL="12700" marR="5080"/>
            <a:r>
              <a:rPr lang="en-IE" sz="1400" b="1" dirty="0">
                <a:solidFill>
                  <a:srgbClr val="0070C0"/>
                </a:solidFill>
                <a:cs typeface="Arial" panose="020B0604020202020204" pitchFamily="34" charset="0"/>
              </a:rPr>
              <a:t>Can I have </a:t>
            </a:r>
            <a:r>
              <a:rPr lang="en-IE" sz="1400" b="1" dirty="0" smtClean="0">
                <a:solidFill>
                  <a:srgbClr val="0070C0"/>
                </a:solidFill>
                <a:cs typeface="Arial" panose="020B0604020202020204" pitchFamily="34" charset="0"/>
              </a:rPr>
              <a:t>visitors in hospital? </a:t>
            </a:r>
          </a:p>
          <a:p>
            <a:pPr marL="12700"/>
            <a:r>
              <a:rPr lang="en-IE" sz="1100" dirty="0" smtClean="0">
                <a:cs typeface="Arial" panose="020B0604020202020204" pitchFamily="34" charset="0"/>
              </a:rPr>
              <a:t>No, </a:t>
            </a:r>
            <a:r>
              <a:rPr lang="en-IE" sz="1100" dirty="0">
                <a:cs typeface="Arial" panose="020B0604020202020204" pitchFamily="34" charset="0"/>
              </a:rPr>
              <a:t>visitors are </a:t>
            </a:r>
            <a:r>
              <a:rPr lang="en-IE" sz="1100" dirty="0" smtClean="0">
                <a:cs typeface="Arial" panose="020B0604020202020204" pitchFamily="34" charset="0"/>
              </a:rPr>
              <a:t>not allowed</a:t>
            </a:r>
            <a:r>
              <a:rPr lang="en-IE" sz="1100" dirty="0">
                <a:cs typeface="Arial" panose="020B0604020202020204" pitchFamily="34" charset="0"/>
              </a:rPr>
              <a:t>, unless there are exceptional circumstances. This is to protect you, your family and healthcare staff. </a:t>
            </a:r>
            <a:r>
              <a:rPr lang="en-IE" sz="1100" dirty="0">
                <a:solidFill>
                  <a:srgbClr val="002060"/>
                </a:solidFill>
                <a:latin typeface="Arial" panose="020B0604020202020204" pitchFamily="34" charset="0"/>
                <a:cs typeface="Arial" panose="020B0604020202020204" pitchFamily="34" charset="0"/>
              </a:rPr>
              <a:t>This includes no visiting anywhere on the Hospital campus i.e. outside the Hospital / car park etc. This is to protect you, your family and healthcare staff</a:t>
            </a:r>
            <a:r>
              <a:rPr lang="en-IE" sz="1100" dirty="0" smtClean="0">
                <a:solidFill>
                  <a:srgbClr val="002060"/>
                </a:solidFill>
                <a:latin typeface="Arial" panose="020B0604020202020204" pitchFamily="34" charset="0"/>
                <a:cs typeface="Arial" panose="020B0604020202020204" pitchFamily="34" charset="0"/>
              </a:rPr>
              <a:t>.</a:t>
            </a:r>
            <a:r>
              <a:rPr lang="en-IE" sz="1100" dirty="0" smtClean="0">
                <a:cs typeface="Arial" panose="020B0604020202020204" pitchFamily="34" charset="0"/>
              </a:rPr>
              <a:t>  </a:t>
            </a:r>
            <a:endParaRPr lang="en-IE" sz="1100" dirty="0">
              <a:cs typeface="Arial" panose="020B0604020202020204" pitchFamily="34" charset="0"/>
            </a:endParaRPr>
          </a:p>
          <a:p>
            <a:pPr marL="12700" marR="5080"/>
            <a:endParaRPr lang="en-IE" sz="1400" dirty="0" smtClean="0">
              <a:solidFill>
                <a:srgbClr val="0070C0"/>
              </a:solidFill>
              <a:cs typeface="Arial" panose="020B0604020202020204" pitchFamily="34" charset="0"/>
            </a:endParaRPr>
          </a:p>
          <a:p>
            <a:pPr marL="12700" marR="5080"/>
            <a:r>
              <a:rPr lang="en-IE" sz="1400" b="1" spc="-5" dirty="0" smtClean="0">
                <a:solidFill>
                  <a:srgbClr val="0070C0"/>
                </a:solidFill>
                <a:cs typeface="Arial"/>
              </a:rPr>
              <a:t>Will </a:t>
            </a:r>
            <a:r>
              <a:rPr lang="en-IE" sz="1400" b="1" spc="-5" dirty="0">
                <a:solidFill>
                  <a:srgbClr val="0070C0"/>
                </a:solidFill>
                <a:cs typeface="Arial"/>
              </a:rPr>
              <a:t>my discharge from hospital be affected </a:t>
            </a:r>
            <a:r>
              <a:rPr lang="en-IE" sz="1400" b="1" spc="-5" dirty="0" smtClean="0">
                <a:solidFill>
                  <a:srgbClr val="0070C0"/>
                </a:solidFill>
                <a:cs typeface="Arial"/>
              </a:rPr>
              <a:t>because </a:t>
            </a:r>
            <a:r>
              <a:rPr lang="en-IE" sz="1400" b="1" spc="-5" dirty="0">
                <a:solidFill>
                  <a:srgbClr val="0070C0"/>
                </a:solidFill>
                <a:cs typeface="Arial"/>
              </a:rPr>
              <a:t>I am isolated? </a:t>
            </a:r>
          </a:p>
          <a:p>
            <a:r>
              <a:rPr lang="en-IE" sz="1100" dirty="0"/>
              <a:t>Usually there is no delay if you are returning to your own home, another hospital or a residential home</a:t>
            </a:r>
            <a:endParaRPr lang="en-US" sz="1100" dirty="0" smtClean="0">
              <a:cs typeface="Arial" panose="020B0604020202020204" pitchFamily="34" charset="0"/>
            </a:endParaRPr>
          </a:p>
          <a:p>
            <a:pPr marL="12700" marR="5080"/>
            <a:endParaRPr lang="en-US" sz="1400" dirty="0">
              <a:cs typeface="Arial" panose="020B0604020202020204" pitchFamily="34" charset="0"/>
            </a:endParaRPr>
          </a:p>
          <a:p>
            <a:pPr marL="12700" marR="5080"/>
            <a:r>
              <a:rPr lang="en-US" sz="1400" b="1" dirty="0" smtClean="0">
                <a:solidFill>
                  <a:srgbClr val="0070C0"/>
                </a:solidFill>
                <a:cs typeface="Arial" panose="020B0604020202020204" pitchFamily="34" charset="0"/>
              </a:rPr>
              <a:t>What </a:t>
            </a:r>
            <a:r>
              <a:rPr lang="en-US" sz="1400" b="1" dirty="0">
                <a:solidFill>
                  <a:srgbClr val="0070C0"/>
                </a:solidFill>
                <a:cs typeface="Arial" panose="020B0604020202020204" pitchFamily="34" charset="0"/>
              </a:rPr>
              <a:t>happens when I go </a:t>
            </a:r>
            <a:r>
              <a:rPr lang="en-US" sz="1400" b="1" dirty="0" smtClean="0">
                <a:solidFill>
                  <a:srgbClr val="0070C0"/>
                </a:solidFill>
                <a:cs typeface="Arial" panose="020B0604020202020204" pitchFamily="34" charset="0"/>
              </a:rPr>
              <a:t>home?</a:t>
            </a:r>
            <a:r>
              <a:rPr lang="en-US" sz="1100" dirty="0" smtClean="0">
                <a:solidFill>
                  <a:srgbClr val="0070C0"/>
                </a:solidFill>
                <a:cs typeface="Arial" panose="020B0604020202020204" pitchFamily="34" charset="0"/>
              </a:rPr>
              <a:t> </a:t>
            </a:r>
            <a:endParaRPr lang="en-US" sz="1100" dirty="0">
              <a:solidFill>
                <a:srgbClr val="0070C0"/>
              </a:solidFill>
              <a:cs typeface="Arial" panose="020B0604020202020204" pitchFamily="34" charset="0"/>
            </a:endParaRPr>
          </a:p>
          <a:p>
            <a:pPr marL="12700" marR="5080"/>
            <a:r>
              <a:rPr lang="en-US" sz="1100" dirty="0">
                <a:cs typeface="Arial" panose="020B0604020202020204" pitchFamily="34" charset="0"/>
              </a:rPr>
              <a:t>If you </a:t>
            </a:r>
            <a:r>
              <a:rPr lang="en-US" sz="1100" dirty="0" smtClean="0">
                <a:cs typeface="Arial" panose="020B0604020202020204" pitchFamily="34" charset="0"/>
              </a:rPr>
              <a:t>develop any of the symptoms as outlined in this leaflet, when </a:t>
            </a:r>
            <a:r>
              <a:rPr lang="en-US" sz="1100" dirty="0">
                <a:cs typeface="Arial" panose="020B0604020202020204" pitchFamily="34" charset="0"/>
              </a:rPr>
              <a:t>you go home </a:t>
            </a:r>
            <a:r>
              <a:rPr lang="en-US" sz="1100" dirty="0" smtClean="0">
                <a:cs typeface="Arial" panose="020B0604020202020204" pitchFamily="34" charset="0"/>
              </a:rPr>
              <a:t>you will need to self isolate and contact </a:t>
            </a:r>
            <a:r>
              <a:rPr lang="en-US" sz="1100" dirty="0">
                <a:cs typeface="Arial" panose="020B0604020202020204" pitchFamily="34" charset="0"/>
              </a:rPr>
              <a:t>your </a:t>
            </a:r>
            <a:r>
              <a:rPr lang="en-US" sz="1100" dirty="0" smtClean="0">
                <a:cs typeface="Arial" panose="020B0604020202020204" pitchFamily="34" charset="0"/>
              </a:rPr>
              <a:t>GP.  (Stay in a different room to your family). Your GP will advise you of the next steps. In the unlikely event that you cannot contact your GP please call HSE Live on 1850-24-1850. </a:t>
            </a:r>
          </a:p>
          <a:p>
            <a:pPr marL="12700" marR="5080"/>
            <a:endParaRPr lang="en-US" sz="1100" dirty="0" smtClean="0">
              <a:cs typeface="Arial" panose="020B0604020202020204" pitchFamily="34" charset="0"/>
            </a:endParaRPr>
          </a:p>
          <a:p>
            <a:pPr marL="12700" marR="5080"/>
            <a:r>
              <a:rPr lang="en-IE" sz="1100" dirty="0" smtClean="0">
                <a:cs typeface="Arial" panose="020B0604020202020204" pitchFamily="34" charset="0"/>
              </a:rPr>
              <a:t>If you are discharged during your contact period, we ask you to practice restricted movement for 14 days after your discharge. This means you limit your movement and interactions with others.  You must avoid contact with immunocompromised  people, the elderly or other vulnerable individuals</a:t>
            </a:r>
            <a:r>
              <a:rPr lang="en-IE" sz="1100" dirty="0" smtClean="0">
                <a:solidFill>
                  <a:schemeClr val="bg1"/>
                </a:solidFill>
                <a:cs typeface="Arial" panose="020B0604020202020204" pitchFamily="34" charset="0"/>
              </a:rPr>
              <a:t>. </a:t>
            </a:r>
          </a:p>
        </p:txBody>
      </p:sp>
      <p:sp>
        <p:nvSpPr>
          <p:cNvPr id="16" name="object 17"/>
          <p:cNvSpPr txBox="1"/>
          <p:nvPr/>
        </p:nvSpPr>
        <p:spPr>
          <a:xfrm>
            <a:off x="7301209" y="-58682"/>
            <a:ext cx="3222895" cy="684162"/>
          </a:xfrm>
          <a:prstGeom prst="rect">
            <a:avLst/>
          </a:prstGeom>
        </p:spPr>
        <p:txBody>
          <a:bodyPr vert="horz" wrap="square" lIns="0" tIns="159385" rIns="0" bIns="0" rtlCol="0">
            <a:spAutoFit/>
          </a:bodyPr>
          <a:lstStyle/>
          <a:p>
            <a:endParaRPr lang="en-IE" sz="1100" dirty="0" smtClean="0">
              <a:solidFill>
                <a:srgbClr val="002060"/>
              </a:solidFill>
            </a:endParaRPr>
          </a:p>
          <a:p>
            <a:endParaRPr lang="en-IE" sz="1100" b="1" spc="-20" dirty="0">
              <a:solidFill>
                <a:srgbClr val="002060"/>
              </a:solidFill>
              <a:latin typeface="+mj-lt"/>
              <a:cs typeface="Arial"/>
            </a:endParaRPr>
          </a:p>
          <a:p>
            <a:endParaRPr lang="en-IE" sz="1200" b="1" spc="-20" dirty="0" smtClean="0">
              <a:solidFill>
                <a:srgbClr val="002060"/>
              </a:solidFill>
              <a:latin typeface="+mj-lt"/>
              <a:cs typeface="Arial"/>
            </a:endParaRPr>
          </a:p>
        </p:txBody>
      </p:sp>
      <p:sp>
        <p:nvSpPr>
          <p:cNvPr id="11" name="TextBox 10"/>
          <p:cNvSpPr txBox="1"/>
          <p:nvPr/>
        </p:nvSpPr>
        <p:spPr>
          <a:xfrm>
            <a:off x="0" y="39289"/>
            <a:ext cx="3345052" cy="7571303"/>
          </a:xfrm>
          <a:prstGeom prst="rect">
            <a:avLst/>
          </a:prstGeom>
          <a:noFill/>
        </p:spPr>
        <p:txBody>
          <a:bodyPr wrap="square" rtlCol="0">
            <a:spAutoFit/>
          </a:bodyPr>
          <a:lstStyle/>
          <a:p>
            <a:r>
              <a:rPr lang="en-US" sz="1200" dirty="0" smtClean="0">
                <a:solidFill>
                  <a:srgbClr val="FFFFFF"/>
                </a:solidFill>
              </a:rPr>
              <a:t>This leaflet provides advice to people who have had close contact with a person who has been confirmed as COVID-19 positive.</a:t>
            </a:r>
          </a:p>
          <a:p>
            <a:endParaRPr lang="en-US" sz="1400" b="1" dirty="0">
              <a:solidFill>
                <a:srgbClr val="FFFFFF"/>
              </a:solidFill>
            </a:endParaRPr>
          </a:p>
          <a:p>
            <a:r>
              <a:rPr lang="en-IE" sz="1400" b="1" dirty="0" smtClean="0">
                <a:solidFill>
                  <a:schemeClr val="bg1"/>
                </a:solidFill>
              </a:rPr>
              <a:t>What is Coronavirus/COVID-19? </a:t>
            </a:r>
          </a:p>
          <a:p>
            <a:r>
              <a:rPr lang="en-IE" sz="1100" dirty="0" smtClean="0">
                <a:solidFill>
                  <a:schemeClr val="bg1"/>
                </a:solidFill>
              </a:rPr>
              <a:t>Coronavirus/COVID-19 comes from a family of viruses that cause illnesses like the common cold to more severe diseases. Novel Coronavirus is a new strain, not previously identified in humans. </a:t>
            </a:r>
          </a:p>
          <a:p>
            <a:endParaRPr lang="en-IE" sz="1100" dirty="0" smtClean="0">
              <a:solidFill>
                <a:schemeClr val="bg1"/>
              </a:solidFill>
            </a:endParaRPr>
          </a:p>
          <a:p>
            <a:r>
              <a:rPr lang="en-IE" sz="1400" b="1" dirty="0" smtClean="0">
                <a:solidFill>
                  <a:schemeClr val="bg1"/>
                </a:solidFill>
              </a:rPr>
              <a:t>How does the virus spread? </a:t>
            </a:r>
          </a:p>
          <a:p>
            <a:r>
              <a:rPr lang="en-IE" sz="1100" dirty="0" smtClean="0">
                <a:solidFill>
                  <a:schemeClr val="bg1"/>
                </a:solidFill>
              </a:rPr>
              <a:t>People can catch the virus from other people who have the virus through inhaling small droplets when people cough or sneeze or through touching contaminated surfaces. Contaminated hands is the most common way the infection is spread. </a:t>
            </a:r>
          </a:p>
          <a:p>
            <a:endParaRPr lang="en-IE" sz="1400" dirty="0">
              <a:solidFill>
                <a:schemeClr val="bg1"/>
              </a:solidFill>
            </a:endParaRPr>
          </a:p>
          <a:p>
            <a:r>
              <a:rPr lang="en-US" sz="1400" b="1" dirty="0" smtClean="0">
                <a:solidFill>
                  <a:srgbClr val="FFFFFF"/>
                </a:solidFill>
              </a:rPr>
              <a:t>What </a:t>
            </a:r>
            <a:r>
              <a:rPr lang="en-US" sz="1400" b="1" dirty="0">
                <a:solidFill>
                  <a:srgbClr val="FFFFFF"/>
                </a:solidFill>
              </a:rPr>
              <a:t>is a COVID-19 close </a:t>
            </a:r>
            <a:r>
              <a:rPr lang="en-US" sz="1400" b="1" dirty="0" smtClean="0">
                <a:solidFill>
                  <a:srgbClr val="FFFFFF"/>
                </a:solidFill>
              </a:rPr>
              <a:t>contact? </a:t>
            </a:r>
            <a:endParaRPr lang="en-US" sz="1400" b="1" dirty="0">
              <a:solidFill>
                <a:srgbClr val="FFFFFF"/>
              </a:solidFill>
            </a:endParaRPr>
          </a:p>
          <a:p>
            <a:r>
              <a:rPr lang="en-US" sz="1100" dirty="0">
                <a:solidFill>
                  <a:srgbClr val="FFFFFF"/>
                </a:solidFill>
              </a:rPr>
              <a:t>Anyone who has had greater than 15 minutes </a:t>
            </a:r>
            <a:r>
              <a:rPr lang="en-US" sz="1100" dirty="0" smtClean="0">
                <a:solidFill>
                  <a:srgbClr val="FFFFFF"/>
                </a:solidFill>
              </a:rPr>
              <a:t>face to face </a:t>
            </a:r>
            <a:r>
              <a:rPr lang="en-US" sz="1100" dirty="0">
                <a:solidFill>
                  <a:srgbClr val="FFFFFF"/>
                </a:solidFill>
              </a:rPr>
              <a:t>(less than two meters) contact with a confirmed case in any setting. This includes: </a:t>
            </a:r>
          </a:p>
          <a:p>
            <a:pPr marL="171450" indent="-171450">
              <a:buFont typeface="Arial" panose="020B0604020202020204" pitchFamily="34" charset="0"/>
              <a:buChar char="•"/>
            </a:pPr>
            <a:endParaRPr lang="en-US" sz="1100" dirty="0">
              <a:solidFill>
                <a:srgbClr val="FFFFFF"/>
              </a:solidFill>
            </a:endParaRPr>
          </a:p>
          <a:p>
            <a:pPr marL="171450" indent="-171450">
              <a:buFont typeface="Arial" panose="020B0604020202020204" pitchFamily="34" charset="0"/>
              <a:buChar char="•"/>
            </a:pPr>
            <a:r>
              <a:rPr lang="en-US" sz="1100" dirty="0">
                <a:solidFill>
                  <a:srgbClr val="FFFFFF"/>
                </a:solidFill>
              </a:rPr>
              <a:t>Sharing a room with a positive patient </a:t>
            </a:r>
            <a:r>
              <a:rPr lang="en-US" sz="1100" dirty="0" smtClean="0">
                <a:solidFill>
                  <a:srgbClr val="FFFFFF"/>
                </a:solidFill>
              </a:rPr>
              <a:t>for longer than two hours. </a:t>
            </a:r>
          </a:p>
          <a:p>
            <a:pPr marL="171450" indent="-171450">
              <a:buFont typeface="Arial" panose="020B0604020202020204" pitchFamily="34" charset="0"/>
              <a:buChar char="•"/>
            </a:pPr>
            <a:r>
              <a:rPr lang="en-US" sz="1100" dirty="0" smtClean="0">
                <a:solidFill>
                  <a:srgbClr val="FFFFFF"/>
                </a:solidFill>
              </a:rPr>
              <a:t>Close contact with a Health </a:t>
            </a:r>
            <a:r>
              <a:rPr lang="en-US" sz="1100" dirty="0">
                <a:solidFill>
                  <a:srgbClr val="FFFFFF"/>
                </a:solidFill>
              </a:rPr>
              <a:t>C</a:t>
            </a:r>
            <a:r>
              <a:rPr lang="en-US" sz="1100" dirty="0" smtClean="0">
                <a:solidFill>
                  <a:srgbClr val="FFFFFF"/>
                </a:solidFill>
              </a:rPr>
              <a:t>are Worker who has become positive </a:t>
            </a:r>
          </a:p>
          <a:p>
            <a:pPr marL="171450" indent="-171450">
              <a:buFont typeface="Arial" panose="020B0604020202020204" pitchFamily="34" charset="0"/>
              <a:buChar char="•"/>
            </a:pPr>
            <a:r>
              <a:rPr lang="en-US" sz="1100" dirty="0" smtClean="0">
                <a:solidFill>
                  <a:srgbClr val="FFFFFF"/>
                </a:solidFill>
              </a:rPr>
              <a:t>Living or sleeping in the same home as a positive person</a:t>
            </a:r>
          </a:p>
          <a:p>
            <a:endParaRPr lang="en-US" sz="1100" dirty="0">
              <a:solidFill>
                <a:srgbClr val="FFFFFF"/>
              </a:solidFill>
            </a:endParaRPr>
          </a:p>
          <a:p>
            <a:r>
              <a:rPr lang="en-IE" sz="1400" b="1" dirty="0" smtClean="0">
                <a:solidFill>
                  <a:schemeClr val="bg1"/>
                </a:solidFill>
              </a:rPr>
              <a:t>What </a:t>
            </a:r>
            <a:r>
              <a:rPr lang="en-IE" sz="1400" b="1" dirty="0">
                <a:solidFill>
                  <a:schemeClr val="bg1"/>
                </a:solidFill>
              </a:rPr>
              <a:t>do I need to do if I am a close </a:t>
            </a:r>
            <a:r>
              <a:rPr lang="en-IE" sz="1400" b="1" dirty="0" smtClean="0">
                <a:solidFill>
                  <a:schemeClr val="bg1"/>
                </a:solidFill>
              </a:rPr>
              <a:t>contact? </a:t>
            </a:r>
            <a:endParaRPr lang="en-IE" sz="1400" b="1" dirty="0">
              <a:solidFill>
                <a:schemeClr val="bg1"/>
              </a:solidFill>
            </a:endParaRPr>
          </a:p>
          <a:p>
            <a:r>
              <a:rPr lang="en-IE" sz="1100" dirty="0">
                <a:solidFill>
                  <a:schemeClr val="bg1"/>
                </a:solidFill>
              </a:rPr>
              <a:t>You will be </a:t>
            </a:r>
            <a:r>
              <a:rPr lang="en-IE" sz="1100" dirty="0" smtClean="0">
                <a:solidFill>
                  <a:schemeClr val="bg1"/>
                </a:solidFill>
              </a:rPr>
              <a:t>informed </a:t>
            </a:r>
            <a:r>
              <a:rPr lang="en-IE" sz="1100" dirty="0">
                <a:solidFill>
                  <a:schemeClr val="bg1"/>
                </a:solidFill>
              </a:rPr>
              <a:t>if you </a:t>
            </a:r>
            <a:r>
              <a:rPr lang="en-IE" sz="1100" dirty="0" smtClean="0">
                <a:solidFill>
                  <a:schemeClr val="bg1"/>
                </a:solidFill>
              </a:rPr>
              <a:t>have </a:t>
            </a:r>
            <a:r>
              <a:rPr lang="en-IE" sz="1100" dirty="0">
                <a:solidFill>
                  <a:schemeClr val="bg1"/>
                </a:solidFill>
              </a:rPr>
              <a:t>been in close contact with someone with COVID-19. </a:t>
            </a:r>
            <a:r>
              <a:rPr lang="en-IE" sz="1100" dirty="0" smtClean="0">
                <a:solidFill>
                  <a:schemeClr val="bg1"/>
                </a:solidFill>
              </a:rPr>
              <a:t>You </a:t>
            </a:r>
            <a:r>
              <a:rPr lang="en-IE" sz="1100" dirty="0">
                <a:solidFill>
                  <a:schemeClr val="bg1"/>
                </a:solidFill>
              </a:rPr>
              <a:t>will be asked if you have any of the following symptoms. : </a:t>
            </a:r>
          </a:p>
          <a:p>
            <a:r>
              <a:rPr lang="en-IE" sz="1100" dirty="0">
                <a:solidFill>
                  <a:schemeClr val="bg1"/>
                </a:solidFill>
              </a:rPr>
              <a:t>Fever,  </a:t>
            </a:r>
            <a:r>
              <a:rPr lang="en-IE" sz="1100" dirty="0" smtClean="0">
                <a:solidFill>
                  <a:schemeClr val="bg1"/>
                </a:solidFill>
              </a:rPr>
              <a:t>Cough, </a:t>
            </a:r>
            <a:r>
              <a:rPr lang="en-IE" sz="1100" dirty="0">
                <a:solidFill>
                  <a:schemeClr val="bg1"/>
                </a:solidFill>
              </a:rPr>
              <a:t>Difficulty breathing, Sore Throat, </a:t>
            </a:r>
            <a:r>
              <a:rPr lang="en-IE" sz="1100" dirty="0" smtClean="0">
                <a:solidFill>
                  <a:schemeClr val="bg1"/>
                </a:solidFill>
              </a:rPr>
              <a:t>sudden loss of taste </a:t>
            </a:r>
            <a:r>
              <a:rPr lang="en-IE" sz="1100" smtClean="0">
                <a:solidFill>
                  <a:schemeClr val="bg1"/>
                </a:solidFill>
              </a:rPr>
              <a:t>or smell, Muscle </a:t>
            </a:r>
            <a:r>
              <a:rPr lang="en-IE" sz="1100" dirty="0">
                <a:solidFill>
                  <a:schemeClr val="bg1"/>
                </a:solidFill>
              </a:rPr>
              <a:t>pain &amp; </a:t>
            </a:r>
            <a:r>
              <a:rPr lang="en-IE" sz="1100" dirty="0" smtClean="0">
                <a:solidFill>
                  <a:schemeClr val="bg1"/>
                </a:solidFill>
              </a:rPr>
              <a:t>Tiredness. </a:t>
            </a:r>
          </a:p>
          <a:p>
            <a:endParaRPr lang="en-IE" sz="1100" dirty="0" smtClean="0">
              <a:solidFill>
                <a:schemeClr val="bg1"/>
              </a:solidFill>
            </a:endParaRPr>
          </a:p>
          <a:p>
            <a:r>
              <a:rPr lang="en-IE" sz="1100" dirty="0" smtClean="0">
                <a:solidFill>
                  <a:schemeClr val="bg1"/>
                </a:solidFill>
              </a:rPr>
              <a:t>You may or may not be currently showing any symptoms as it can take 14 days for symptoms to show.  </a:t>
            </a:r>
            <a:r>
              <a:rPr lang="en-US" sz="1100" dirty="0" smtClean="0">
                <a:solidFill>
                  <a:srgbClr val="FFFFFF"/>
                </a:solidFill>
              </a:rPr>
              <a:t>If you develop symptoms while in hospital you will be screened. </a:t>
            </a:r>
            <a:endParaRPr lang="en-IE" sz="1100" dirty="0" smtClean="0">
              <a:solidFill>
                <a:schemeClr val="bg1"/>
              </a:solidFill>
            </a:endParaRPr>
          </a:p>
        </p:txBody>
      </p:sp>
      <p:sp>
        <p:nvSpPr>
          <p:cNvPr id="12" name="Rectangle 11"/>
          <p:cNvSpPr/>
          <p:nvPr/>
        </p:nvSpPr>
        <p:spPr>
          <a:xfrm>
            <a:off x="3756134" y="147010"/>
            <a:ext cx="3345537" cy="7268656"/>
          </a:xfrm>
          <a:prstGeom prst="rect">
            <a:avLst/>
          </a:prstGeom>
        </p:spPr>
        <p:txBody>
          <a:bodyPr wrap="square">
            <a:spAutoFit/>
          </a:bodyPr>
          <a:lstStyle/>
          <a:p>
            <a:r>
              <a:rPr lang="en-IE" sz="1100" b="1" dirty="0" smtClean="0"/>
              <a:t>If </a:t>
            </a:r>
            <a:r>
              <a:rPr lang="en-IE" sz="1100" b="1" dirty="0"/>
              <a:t>you have any of the listed symptoms you need to inform the nurse who is looking after you. </a:t>
            </a:r>
            <a:endParaRPr lang="en-IE" sz="1100" b="1" dirty="0" smtClean="0"/>
          </a:p>
          <a:p>
            <a:endParaRPr lang="en-IE" sz="1100" dirty="0"/>
          </a:p>
          <a:p>
            <a:pPr marL="12700" marR="5080">
              <a:lnSpc>
                <a:spcPts val="1700"/>
              </a:lnSpc>
            </a:pPr>
            <a:r>
              <a:rPr lang="en-US" sz="1400" b="1" dirty="0" smtClean="0">
                <a:solidFill>
                  <a:srgbClr val="0070C0"/>
                </a:solidFill>
              </a:rPr>
              <a:t>What </a:t>
            </a:r>
            <a:r>
              <a:rPr lang="en-US" sz="1400" b="1" dirty="0">
                <a:solidFill>
                  <a:srgbClr val="0070C0"/>
                </a:solidFill>
              </a:rPr>
              <a:t>is isolation and why </a:t>
            </a:r>
            <a:r>
              <a:rPr lang="en-US" sz="1400" b="1" dirty="0" smtClean="0">
                <a:solidFill>
                  <a:srgbClr val="0070C0"/>
                </a:solidFill>
              </a:rPr>
              <a:t>might </a:t>
            </a:r>
            <a:r>
              <a:rPr lang="en-US" sz="1400" b="1" dirty="0">
                <a:solidFill>
                  <a:srgbClr val="0070C0"/>
                </a:solidFill>
              </a:rPr>
              <a:t>I </a:t>
            </a:r>
            <a:r>
              <a:rPr lang="en-US" sz="1400" b="1" dirty="0" smtClean="0">
                <a:solidFill>
                  <a:srgbClr val="0070C0"/>
                </a:solidFill>
              </a:rPr>
              <a:t>be isolated while in hospital? </a:t>
            </a:r>
            <a:endParaRPr lang="en-US" sz="1400" b="1" dirty="0">
              <a:solidFill>
                <a:srgbClr val="0070C0"/>
              </a:solidFill>
            </a:endParaRPr>
          </a:p>
          <a:p>
            <a:pPr marL="12700" marR="5080"/>
            <a:r>
              <a:rPr lang="en-IE" sz="1100" dirty="0">
                <a:cs typeface="Arial" panose="020B0604020202020204" pitchFamily="34" charset="0"/>
              </a:rPr>
              <a:t>This virus can spread easily therefore special care is </a:t>
            </a:r>
            <a:r>
              <a:rPr lang="en-IE" sz="1100" dirty="0" smtClean="0">
                <a:cs typeface="Arial" panose="020B0604020202020204" pitchFamily="34" charset="0"/>
              </a:rPr>
              <a:t>needed </a:t>
            </a:r>
            <a:r>
              <a:rPr lang="en-IE" sz="1100" dirty="0">
                <a:cs typeface="Arial" panose="020B0604020202020204" pitchFamily="34" charset="0"/>
              </a:rPr>
              <a:t>to reduce the risk of spreading it to other patients and staff.  Some patients are also more at risk of infection. For these reasons it is necessary to accommodate suspected or confirmed COVID-19 patients in a single room. </a:t>
            </a:r>
            <a:r>
              <a:rPr lang="en-IE" sz="1100" dirty="0" smtClean="0">
                <a:cs typeface="Arial" panose="020B0604020202020204" pitchFamily="34" charset="0"/>
              </a:rPr>
              <a:t>This </a:t>
            </a:r>
            <a:r>
              <a:rPr lang="en-IE" sz="1100" dirty="0">
                <a:cs typeface="Arial" panose="020B0604020202020204" pitchFamily="34" charset="0"/>
              </a:rPr>
              <a:t>is referred to as “isolation”.  </a:t>
            </a:r>
            <a:endParaRPr lang="en-IE" sz="1100" dirty="0" smtClean="0">
              <a:cs typeface="Arial" panose="020B0604020202020204" pitchFamily="34" charset="0"/>
            </a:endParaRPr>
          </a:p>
          <a:p>
            <a:pPr marL="12700" marR="5080"/>
            <a:endParaRPr lang="en-IE" sz="1100" dirty="0">
              <a:cs typeface="Arial" panose="020B0604020202020204" pitchFamily="34" charset="0"/>
            </a:endParaRPr>
          </a:p>
          <a:p>
            <a:pPr marL="12700" marR="5080"/>
            <a:r>
              <a:rPr lang="en-IE" sz="1100" dirty="0">
                <a:cs typeface="Arial" panose="020B0604020202020204" pitchFamily="34" charset="0"/>
              </a:rPr>
              <a:t>Occasionally patients may be isolated with other </a:t>
            </a:r>
            <a:r>
              <a:rPr lang="en-IE" sz="1100" dirty="0" smtClean="0">
                <a:cs typeface="Arial" panose="020B0604020202020204" pitchFamily="34" charset="0"/>
              </a:rPr>
              <a:t>positive patients </a:t>
            </a:r>
            <a:r>
              <a:rPr lang="en-IE" sz="1100" dirty="0">
                <a:cs typeface="Arial" panose="020B0604020202020204" pitchFamily="34" charset="0"/>
              </a:rPr>
              <a:t>in a dedicated ward also known as co-horting. </a:t>
            </a:r>
            <a:endParaRPr lang="en-IE" sz="1100" dirty="0" smtClean="0">
              <a:cs typeface="Arial" panose="020B0604020202020204" pitchFamily="34" charset="0"/>
            </a:endParaRPr>
          </a:p>
          <a:p>
            <a:pPr marL="12700" marR="5080"/>
            <a:endParaRPr lang="en-IE" sz="1100" dirty="0">
              <a:cs typeface="Arial" panose="020B0604020202020204" pitchFamily="34" charset="0"/>
            </a:endParaRPr>
          </a:p>
          <a:p>
            <a:pPr marL="12700" marR="5080"/>
            <a:r>
              <a:rPr lang="en-IE" sz="1100" dirty="0" smtClean="0">
                <a:cs typeface="Arial" panose="020B0604020202020204" pitchFamily="34" charset="0"/>
              </a:rPr>
              <a:t>The </a:t>
            </a:r>
            <a:r>
              <a:rPr lang="en-IE" sz="1100" dirty="0">
                <a:cs typeface="Arial" panose="020B0604020202020204" pitchFamily="34" charset="0"/>
              </a:rPr>
              <a:t>ward staff will explain why you are in isolation and the extra precautions that will need to be taken. We understand isolation may be difficult for you, but the staff will do their best to make your stay in hospital as comfortable as possible. </a:t>
            </a:r>
            <a:endParaRPr lang="en-IE" sz="1100" dirty="0" smtClean="0">
              <a:cs typeface="Arial" panose="020B0604020202020204" pitchFamily="34" charset="0"/>
            </a:endParaRPr>
          </a:p>
          <a:p>
            <a:pPr marL="12700"/>
            <a:endParaRPr lang="en-IE" sz="1400" b="1" spc="-5" dirty="0" smtClean="0">
              <a:solidFill>
                <a:srgbClr val="0070C0"/>
              </a:solidFill>
              <a:cs typeface="Arial"/>
            </a:endParaRPr>
          </a:p>
          <a:p>
            <a:pPr marL="12700"/>
            <a:r>
              <a:rPr lang="en-IE" sz="1400" b="1" spc="-5" dirty="0" smtClean="0">
                <a:solidFill>
                  <a:srgbClr val="0070C0"/>
                </a:solidFill>
                <a:cs typeface="Arial"/>
              </a:rPr>
              <a:t>Can </a:t>
            </a:r>
            <a:r>
              <a:rPr lang="en-IE" sz="1400" b="1" spc="-5" dirty="0">
                <a:solidFill>
                  <a:srgbClr val="0070C0"/>
                </a:solidFill>
                <a:cs typeface="Arial"/>
              </a:rPr>
              <a:t>I leave the </a:t>
            </a:r>
            <a:r>
              <a:rPr lang="en-IE" sz="1400" b="1" spc="-5" dirty="0" smtClean="0">
                <a:solidFill>
                  <a:srgbClr val="0070C0"/>
                </a:solidFill>
                <a:cs typeface="Arial"/>
              </a:rPr>
              <a:t>room / bed space ? </a:t>
            </a:r>
          </a:p>
          <a:p>
            <a:pPr marL="12700"/>
            <a:endParaRPr lang="en-IE" sz="1400" b="1" spc="-5" dirty="0" smtClean="0">
              <a:solidFill>
                <a:srgbClr val="0070C0"/>
              </a:solidFill>
              <a:cs typeface="Arial"/>
            </a:endParaRPr>
          </a:p>
          <a:p>
            <a:pPr marL="12700"/>
            <a:r>
              <a:rPr lang="en-IE" sz="1100" spc="-5" dirty="0" smtClean="0">
                <a:cs typeface="Arial"/>
              </a:rPr>
              <a:t>We </a:t>
            </a:r>
            <a:r>
              <a:rPr lang="en-IE" sz="1100" spc="-5" dirty="0">
                <a:cs typeface="Arial"/>
              </a:rPr>
              <a:t>request that you </a:t>
            </a:r>
            <a:r>
              <a:rPr lang="en-IE" sz="1100" spc="-5" dirty="0" smtClean="0">
                <a:cs typeface="Arial"/>
              </a:rPr>
              <a:t>limit your movements while in hospital and liaise with the nurse looking after you. </a:t>
            </a:r>
          </a:p>
          <a:p>
            <a:pPr marL="12700"/>
            <a:r>
              <a:rPr lang="en-IE" sz="1100" spc="-5" dirty="0" smtClean="0">
                <a:cs typeface="Arial"/>
              </a:rPr>
              <a:t>The door into the room will be kept closed </a:t>
            </a:r>
            <a:r>
              <a:rPr lang="en-IE" sz="1100" spc="-5" dirty="0">
                <a:cs typeface="Arial"/>
              </a:rPr>
              <a:t>at all times to help reduce the risk of any infection spreading. If you need to leave your room for treatment or an </a:t>
            </a:r>
            <a:r>
              <a:rPr lang="en-IE" sz="1100" spc="-5" dirty="0" smtClean="0">
                <a:cs typeface="Arial"/>
              </a:rPr>
              <a:t>investigation</a:t>
            </a:r>
            <a:r>
              <a:rPr lang="en-IE" sz="1100" spc="-5" dirty="0">
                <a:cs typeface="Arial"/>
              </a:rPr>
              <a:t> </a:t>
            </a:r>
            <a:r>
              <a:rPr lang="en-IE" sz="1100" spc="-5" dirty="0" smtClean="0">
                <a:cs typeface="Arial"/>
              </a:rPr>
              <a:t>you will be accompanied and staff will </a:t>
            </a:r>
            <a:r>
              <a:rPr lang="en-IE" sz="1100" spc="-5" dirty="0">
                <a:cs typeface="Arial"/>
              </a:rPr>
              <a:t>inform </a:t>
            </a:r>
            <a:r>
              <a:rPr lang="en-IE" sz="1100" spc="-5" dirty="0" smtClean="0">
                <a:cs typeface="Arial"/>
              </a:rPr>
              <a:t>you of </a:t>
            </a:r>
            <a:r>
              <a:rPr lang="en-IE" sz="1100" spc="-5" dirty="0">
                <a:cs typeface="Arial"/>
              </a:rPr>
              <a:t>what precautions you need to take. </a:t>
            </a:r>
            <a:r>
              <a:rPr lang="en-IE" sz="1100" spc="-5" dirty="0" smtClean="0">
                <a:cs typeface="Arial"/>
              </a:rPr>
              <a:t>You will be asked to wear a mask. </a:t>
            </a:r>
          </a:p>
          <a:p>
            <a:pPr marL="12700"/>
            <a:r>
              <a:rPr lang="en-IE" sz="1100" b="1" u="sng" spc="-5" dirty="0" smtClean="0">
                <a:cs typeface="Arial"/>
              </a:rPr>
              <a:t>Please also wear a mask when you leave your bed space. </a:t>
            </a:r>
          </a:p>
          <a:p>
            <a:pPr marL="12700"/>
            <a:r>
              <a:rPr lang="en-IE" sz="1100" spc="-5" dirty="0" smtClean="0">
                <a:cs typeface="Arial"/>
              </a:rPr>
              <a:t>Being </a:t>
            </a:r>
            <a:r>
              <a:rPr lang="en-IE" sz="1100" spc="-5" dirty="0">
                <a:cs typeface="Arial"/>
              </a:rPr>
              <a:t>in isolation will not affect the care you </a:t>
            </a:r>
            <a:r>
              <a:rPr lang="en-IE" sz="1100" spc="-5" dirty="0" smtClean="0">
                <a:cs typeface="Arial"/>
              </a:rPr>
              <a:t>receive.</a:t>
            </a:r>
          </a:p>
          <a:p>
            <a:pPr marL="12700"/>
            <a:endParaRPr lang="en-IE" sz="1100" spc="-5" dirty="0">
              <a:solidFill>
                <a:schemeClr val="bg1"/>
              </a:solidFil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allaght University Hospital">
      <a:dk1>
        <a:srgbClr val="004369"/>
      </a:dk1>
      <a:lt1>
        <a:sysClr val="window" lastClr="FFFFFF"/>
      </a:lt1>
      <a:dk2>
        <a:srgbClr val="0075BF"/>
      </a:dk2>
      <a:lt2>
        <a:srgbClr val="E7E7E2"/>
      </a:lt2>
      <a:accent1>
        <a:srgbClr val="55B4E6"/>
      </a:accent1>
      <a:accent2>
        <a:srgbClr val="9DDCF9"/>
      </a:accent2>
      <a:accent3>
        <a:srgbClr val="009196"/>
      </a:accent3>
      <a:accent4>
        <a:srgbClr val="B7C726"/>
      </a:accent4>
      <a:accent5>
        <a:srgbClr val="DCE1A4"/>
      </a:accent5>
      <a:accent6>
        <a:srgbClr val="D1181F"/>
      </a:accent6>
      <a:hlink>
        <a:srgbClr val="E3711E"/>
      </a:hlink>
      <a:folHlink>
        <a:srgbClr val="FFC75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1224</TotalTime>
  <Words>746</Words>
  <Application>Microsoft Office PowerPoint</Application>
  <PresentationFormat>Custom</PresentationFormat>
  <Paragraphs>88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(Body)</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would like to hear  your feedback</dc:title>
  <dc:creator>Breda Kearns</dc:creator>
  <cp:lastModifiedBy>Marie Lynskey</cp:lastModifiedBy>
  <cp:revision>153</cp:revision>
  <cp:lastPrinted>2020-03-26T16:19:34Z</cp:lastPrinted>
  <dcterms:created xsi:type="dcterms:W3CDTF">2018-04-20T08:20:28Z</dcterms:created>
  <dcterms:modified xsi:type="dcterms:W3CDTF">2020-11-18T15:50:57Z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2018-04-19T00:00:00Z</vt:filetime>
  </property>
  <property fmtid="{D5CDD505-2E9C-101B-9397-08002B2CF9AE}" pid="3" name="Creator">
    <vt:lpwstr>Adobe InDesign CC 13.0 (Macintosh)</vt:lpwstr>
  </property>
  <property fmtid="{D5CDD505-2E9C-101B-9397-08002B2CF9AE}" pid="4" name="LastSaved">
    <vt:filetime>2018-04-20T00:00:00Z</vt:filetime>
  </property>
</Properties>
</file>